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329" r:id="rId2"/>
    <p:sldId id="626" r:id="rId3"/>
    <p:sldId id="628" r:id="rId4"/>
    <p:sldId id="639" r:id="rId5"/>
    <p:sldId id="630" r:id="rId6"/>
    <p:sldId id="631" r:id="rId7"/>
    <p:sldId id="632" r:id="rId8"/>
    <p:sldId id="620" r:id="rId9"/>
    <p:sldId id="633" r:id="rId10"/>
    <p:sldId id="634" r:id="rId11"/>
    <p:sldId id="635" r:id="rId12"/>
    <p:sldId id="636" r:id="rId13"/>
    <p:sldId id="638" r:id="rId14"/>
    <p:sldId id="625" r:id="rId15"/>
  </p:sldIdLst>
  <p:sldSz cx="9144000" cy="6858000" type="screen4x3"/>
  <p:notesSz cx="6669088" cy="9928225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A3264"/>
    <a:srgbClr val="A50021"/>
    <a:srgbClr val="003399"/>
    <a:srgbClr val="3366CC"/>
    <a:srgbClr val="990033"/>
    <a:srgbClr val="000066"/>
    <a:srgbClr val="B2B2B2"/>
    <a:srgbClr val="000099"/>
    <a:srgbClr val="A5C8C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330" autoAdjust="0"/>
    <p:restoredTop sz="68046" autoAdjust="0"/>
  </p:normalViewPr>
  <p:slideViewPr>
    <p:cSldViewPr>
      <p:cViewPr>
        <p:scale>
          <a:sx n="80" d="100"/>
          <a:sy n="80" d="100"/>
        </p:scale>
        <p:origin x="-2676" y="-876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Arkusz_programu_Microsoft_Office_Excel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image" Target="../media/image7.pn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Office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Arkusz_programu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Arkusz_programu_Microsoft_Office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Arkusz_programu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hPercent val="55"/>
      <c:depthPercent val="100"/>
      <c:rAngAx val="1"/>
    </c:view3D>
    <c:floor>
      <c:spPr>
        <a:solidFill>
          <a:srgbClr val="003399"/>
        </a:solidFill>
        <a:ln w="9525">
          <a:solidFill>
            <a:schemeClr val="accent1">
              <a:lumMod val="40000"/>
              <a:lumOff val="60000"/>
            </a:schemeClr>
          </a:solidFill>
        </a:ln>
      </c:spPr>
    </c:floor>
    <c:sideWall>
      <c:spPr>
        <a:noFill/>
        <a:ln w="12700">
          <a:solidFill>
            <a:schemeClr val="accent6"/>
          </a:solidFill>
          <a:prstDash val="solid"/>
        </a:ln>
      </c:spPr>
    </c:sideWall>
    <c:backWall>
      <c:spPr>
        <a:noFill/>
        <a:ln w="12700">
          <a:solidFill>
            <a:schemeClr val="accent6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354106504821114"/>
          <c:y val="2.905967236838744E-2"/>
          <c:w val="0.78248764132935167"/>
          <c:h val="0.7746478873239508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Dochody ogółem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775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571678418484092E-2"/>
                  <c:y val="0.18461354733396454"/>
                </c:manualLayout>
              </c:layout>
              <c:showVal val="1"/>
            </c:dLbl>
            <c:dLbl>
              <c:idx val="1"/>
              <c:layout>
                <c:manualLayout>
                  <c:x val="1.3300051070782888E-2"/>
                  <c:y val="0.17974574536402513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>
                        <a:solidFill>
                          <a:srgbClr val="003399"/>
                        </a:solidFill>
                        <a:latin typeface="Calibri" pitchFamily="34" charset="0"/>
                      </a:rPr>
                      <a:t>5</a:t>
                    </a:r>
                    <a:r>
                      <a:rPr lang="pl-PL" dirty="0" smtClean="0"/>
                      <a:t> 307</a:t>
                    </a:r>
                    <a:endParaRPr lang="en-US" dirty="0"/>
                  </a:p>
                </c:rich>
              </c:tx>
              <c:showVal val="1"/>
            </c:dLbl>
            <c:numFmt formatCode="#,##0" sourceLinked="0"/>
            <c:spPr>
              <a:noFill/>
              <a:ln w="35514">
                <a:noFill/>
              </a:ln>
            </c:spPr>
            <c:txPr>
              <a:bodyPr/>
              <a:lstStyle/>
              <a:p>
                <a:pPr>
                  <a:defRPr sz="1957" b="1" i="0" u="none" strike="noStrike" baseline="0">
                    <a:solidFill>
                      <a:srgbClr val="003399"/>
                    </a:solidFill>
                    <a:latin typeface="Calibri" pitchFamily="34" charset="0"/>
                    <a:ea typeface="Arial "/>
                    <a:cs typeface="Arial "/>
                  </a:defRPr>
                </a:pPr>
                <a:endParaRPr lang="pl-PL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Plan 01.01.2019</c:v>
                </c:pt>
                <c:pt idx="1">
                  <c:v>Projekt  2020</c:v>
                </c:pt>
              </c:strCache>
            </c:strRef>
          </c:cat>
          <c:val>
            <c:numRef>
              <c:f>Sheet1!$B$2:$C$2</c:f>
              <c:numCache>
                <c:formatCode>#,##0.00</c:formatCode>
                <c:ptCount val="2"/>
                <c:pt idx="0" formatCode="#,##0">
                  <c:v>4487642735</c:v>
                </c:pt>
                <c:pt idx="1">
                  <c:v>5307000000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Wydatki ogółem</c:v>
                </c:pt>
              </c:strCache>
            </c:strRef>
          </c:tx>
          <c:spPr>
            <a:solidFill>
              <a:schemeClr val="hlink"/>
            </a:solidFill>
            <a:ln w="1775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7494185853350837E-2"/>
                  <c:y val="0.13850531672312771"/>
                </c:manualLayout>
              </c:layout>
              <c:showVal val="1"/>
            </c:dLbl>
            <c:dLbl>
              <c:idx val="1"/>
              <c:layout>
                <c:manualLayout>
                  <c:x val="1.6222558505649475E-2"/>
                  <c:y val="0.14055930687183082"/>
                </c:manualLayout>
              </c:layout>
              <c:showVal val="1"/>
            </c:dLbl>
            <c:spPr>
              <a:noFill/>
              <a:ln w="35514">
                <a:noFill/>
              </a:ln>
            </c:spPr>
            <c:txPr>
              <a:bodyPr/>
              <a:lstStyle/>
              <a:p>
                <a:pPr>
                  <a:defRPr sz="1957" b="1" i="0" u="none" strike="noStrike" baseline="0">
                    <a:solidFill>
                      <a:srgbClr val="003399"/>
                    </a:solidFill>
                    <a:latin typeface="Calibri" pitchFamily="34" charset="0"/>
                    <a:ea typeface="Arial "/>
                    <a:cs typeface="Arial "/>
                  </a:defRPr>
                </a:pPr>
                <a:endParaRPr lang="pl-PL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Plan 01.01.2019</c:v>
                </c:pt>
                <c:pt idx="1">
                  <c:v>Projekt  2020</c:v>
                </c:pt>
              </c:strCache>
            </c:strRef>
          </c:cat>
          <c:val>
            <c:numRef>
              <c:f>Sheet1!$B$3:$C$3</c:f>
              <c:numCache>
                <c:formatCode>#,##0</c:formatCode>
                <c:ptCount val="2"/>
                <c:pt idx="0">
                  <c:v>4717642735</c:v>
                </c:pt>
                <c:pt idx="1">
                  <c:v>5617000000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Deficyt/Nadwyżka</c:v>
                </c:pt>
              </c:strCache>
            </c:strRef>
          </c:tx>
          <c:spPr>
            <a:solidFill>
              <a:srgbClr val="FF9900"/>
            </a:solidFill>
            <a:ln w="17756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FF9900"/>
              </a:solidFill>
              <a:ln w="17756">
                <a:solidFill>
                  <a:srgbClr val="FFC000"/>
                </a:solidFill>
                <a:prstDash val="solid"/>
              </a:ln>
            </c:spPr>
          </c:dPt>
          <c:dPt>
            <c:idx val="1"/>
            <c:spPr>
              <a:solidFill>
                <a:srgbClr val="FF9900"/>
              </a:solidFill>
              <a:ln w="17756">
                <a:solidFill>
                  <a:srgbClr val="FFC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7.8418316776858579E-2"/>
                  <c:y val="2.4805997669478577E-2"/>
                </c:manualLayout>
              </c:layout>
              <c:showVal val="1"/>
            </c:dLbl>
            <c:dLbl>
              <c:idx val="1"/>
              <c:layout>
                <c:manualLayout>
                  <c:x val="7.7914216419150389E-2"/>
                  <c:y val="3.23667933116752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3399"/>
                        </a:solidFill>
                        <a:latin typeface="Calibri" pitchFamily="34" charset="0"/>
                      </a:rPr>
                      <a:t>-</a:t>
                    </a:r>
                    <a:r>
                      <a:rPr lang="en-US" dirty="0" smtClean="0"/>
                      <a:t>3</a:t>
                    </a:r>
                    <a:r>
                      <a:rPr lang="pl-PL" dirty="0" smtClean="0"/>
                      <a:t>1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numFmt formatCode="#,##0" sourceLinked="0"/>
            <c:spPr>
              <a:noFill/>
              <a:ln w="35514">
                <a:noFill/>
              </a:ln>
            </c:spPr>
            <c:txPr>
              <a:bodyPr/>
              <a:lstStyle/>
              <a:p>
                <a:pPr>
                  <a:defRPr sz="1957" b="1" i="0" u="none" strike="noStrike" baseline="0">
                    <a:solidFill>
                      <a:srgbClr val="003399"/>
                    </a:solidFill>
                    <a:latin typeface="Calibri" pitchFamily="34" charset="0"/>
                    <a:ea typeface="Arial "/>
                    <a:cs typeface="Arial "/>
                  </a:defRPr>
                </a:pPr>
                <a:endParaRPr lang="pl-PL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Plan 01.01.2019</c:v>
                </c:pt>
                <c:pt idx="1">
                  <c:v>Projekt  2020</c:v>
                </c:pt>
              </c:strCache>
            </c:strRef>
          </c:cat>
          <c:val>
            <c:numRef>
              <c:f>Sheet1!$B$4:$C$4</c:f>
              <c:numCache>
                <c:formatCode>#,##0</c:formatCode>
                <c:ptCount val="2"/>
                <c:pt idx="0">
                  <c:v>-230000000</c:v>
                </c:pt>
                <c:pt idx="1">
                  <c:v>-310000000</c:v>
                </c:pt>
              </c:numCache>
            </c:numRef>
          </c:val>
        </c:ser>
        <c:gapDepth val="0"/>
        <c:shape val="cylinder"/>
        <c:axId val="95183616"/>
        <c:axId val="95185152"/>
        <c:axId val="0"/>
      </c:bar3DChart>
      <c:catAx>
        <c:axId val="95183616"/>
        <c:scaling>
          <c:orientation val="minMax"/>
        </c:scaling>
        <c:axPos val="b"/>
        <c:numFmt formatCode="General" sourceLinked="1"/>
        <c:tickLblPos val="low"/>
        <c:spPr>
          <a:ln w="44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rgbClr val="003399"/>
                </a:solidFill>
                <a:latin typeface="Calibri" pitchFamily="34" charset="0"/>
                <a:ea typeface="Arial"/>
                <a:cs typeface="Arial"/>
              </a:defRPr>
            </a:pPr>
            <a:endParaRPr lang="pl-PL"/>
          </a:p>
        </c:txPr>
        <c:crossAx val="95185152"/>
        <c:crosses val="autoZero"/>
        <c:auto val="1"/>
        <c:lblAlgn val="ctr"/>
        <c:lblOffset val="100"/>
        <c:tickLblSkip val="1"/>
        <c:tickMarkSkip val="1"/>
      </c:catAx>
      <c:valAx>
        <c:axId val="95185152"/>
        <c:scaling>
          <c:orientation val="minMax"/>
          <c:min val="-1000000000"/>
        </c:scaling>
        <c:axPos val="l"/>
        <c:majorGridlines>
          <c:spPr>
            <a:ln w="4439">
              <a:solidFill>
                <a:srgbClr val="0A3264"/>
              </a:solidFill>
              <a:prstDash val="solid"/>
            </a:ln>
          </c:spPr>
        </c:majorGridlines>
        <c:numFmt formatCode="#,##0" sourceLinked="0"/>
        <c:tickLblPos val="nextTo"/>
        <c:spPr>
          <a:ln w="44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7" b="1" i="0" u="none" strike="noStrike" baseline="0">
                <a:solidFill>
                  <a:srgbClr val="003399"/>
                </a:solidFill>
                <a:latin typeface="Calibri" pitchFamily="34" charset="0"/>
                <a:ea typeface="Arial"/>
                <a:cs typeface="Arial"/>
              </a:defRPr>
            </a:pPr>
            <a:endParaRPr lang="pl-PL"/>
          </a:p>
        </c:txPr>
        <c:crossAx val="9518361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9.1346153846153813E-2"/>
                <c:y val="2.4144869215291753E-2"/>
              </c:manualLayout>
            </c:layout>
            <c:tx>
              <c:rich>
                <a:bodyPr rot="0" vert="horz"/>
                <a:lstStyle/>
                <a:p>
                  <a:pPr algn="ctr">
                    <a:defRPr sz="1115" b="1" i="0" u="none" strike="noStrike" baseline="0">
                      <a:solidFill>
                        <a:schemeClr val="tx1"/>
                      </a:solidFill>
                      <a:latin typeface="Calibri" pitchFamily="34" charset="0"/>
                      <a:ea typeface="Arial CE"/>
                      <a:cs typeface="Arial CE"/>
                    </a:defRPr>
                  </a:pPr>
                  <a:r>
                    <a:rPr lang="pl-PL" baseline="0">
                      <a:solidFill>
                        <a:schemeClr val="tx1"/>
                      </a:solidFill>
                      <a:latin typeface="Calibri" pitchFamily="34" charset="0"/>
                    </a:rPr>
                    <a:t>mln zł</a:t>
                  </a:r>
                </a:p>
              </c:rich>
            </c:tx>
            <c:spPr>
              <a:noFill/>
              <a:ln w="35514">
                <a:noFill/>
              </a:ln>
            </c:spPr>
          </c:dispUnitsLbl>
        </c:dispUnits>
      </c:valAx>
      <c:spPr>
        <a:noFill/>
        <a:ln w="25391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rgbClr val="003399"/>
                </a:solidFill>
                <a:latin typeface="Calibri" pitchFamily="34" charset="0"/>
                <a:ea typeface="Arial "/>
                <a:cs typeface="Arial 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600" b="1" i="0" u="none" strike="noStrike" baseline="0">
                <a:solidFill>
                  <a:srgbClr val="003399"/>
                </a:solidFill>
                <a:latin typeface="Calibri" pitchFamily="34" charset="0"/>
                <a:ea typeface="Arial "/>
                <a:cs typeface="Arial "/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600" b="1" i="0" u="none" strike="noStrike" baseline="0">
                <a:solidFill>
                  <a:srgbClr val="003399"/>
                </a:solidFill>
                <a:latin typeface="Calibri" pitchFamily="34" charset="0"/>
                <a:ea typeface="Arial "/>
                <a:cs typeface="Arial "/>
              </a:defRPr>
            </a:pPr>
            <a:endParaRPr lang="pl-PL"/>
          </a:p>
        </c:txPr>
      </c:legendEntry>
      <c:layout>
        <c:manualLayout>
          <c:xMode val="edge"/>
          <c:yMode val="edge"/>
          <c:x val="0.13981963682639156"/>
          <c:y val="0.91772543888432212"/>
          <c:w val="0.68028851218534092"/>
          <c:h val="6.4386272329369373E-2"/>
        </c:manualLayout>
      </c:layout>
      <c:spPr>
        <a:noFill/>
        <a:ln w="4439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rgbClr val="003399"/>
              </a:solidFill>
              <a:latin typeface="Calibri" pitchFamily="34" charset="0"/>
              <a:ea typeface="Arial "/>
              <a:cs typeface="Arial "/>
            </a:defRPr>
          </a:pPr>
          <a:endParaRPr lang="pl-PL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691" b="1" i="0" u="none" strike="noStrike" baseline="0">
          <a:solidFill>
            <a:schemeClr val="tx1"/>
          </a:solidFill>
          <a:latin typeface="Arial "/>
          <a:ea typeface="Arial "/>
          <a:cs typeface="Arial "/>
        </a:defRPr>
      </a:pPr>
      <a:endParaRPr lang="pl-P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1080573136703678"/>
          <c:y val="5.6842894638170292E-2"/>
          <c:w val="0.85435013635110979"/>
          <c:h val="0.73677189462609027"/>
        </c:manualLayout>
      </c:layout>
      <c:lineChart>
        <c:grouping val="standard"/>
        <c:ser>
          <c:idx val="3"/>
          <c:order val="0"/>
          <c:tx>
            <c:strRef>
              <c:f>Sheet1!$A$2</c:f>
              <c:strCache>
                <c:ptCount val="1"/>
                <c:pt idx="0">
                  <c:v>Dochody bieżące</c:v>
                </c:pt>
              </c:strCache>
            </c:strRef>
          </c:tx>
          <c:spPr>
            <a:ln w="41828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Plan 1.1.2019</c:v>
                </c:pt>
                <c:pt idx="4">
                  <c:v>Projekt
 2020</c:v>
                </c:pt>
              </c:strCache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3572413005.6700001</c:v>
                </c:pt>
                <c:pt idx="1">
                  <c:v>3831107897.2399998</c:v>
                </c:pt>
                <c:pt idx="2">
                  <c:v>4126152433.79</c:v>
                </c:pt>
                <c:pt idx="3">
                  <c:v>4152379389</c:v>
                </c:pt>
                <c:pt idx="4">
                  <c:v>4957955000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Wydatki bieżące</c:v>
                </c:pt>
              </c:strCache>
            </c:strRef>
          </c:tx>
          <c:spPr>
            <a:ln w="4182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Plan 1.1.2019</c:v>
                </c:pt>
                <c:pt idx="4">
                  <c:v>Projekt
 2020</c:v>
                </c:pt>
              </c:strCache>
            </c:strRef>
          </c:cat>
          <c:val>
            <c:numRef>
              <c:f>Sheet1!$B$3:$F$3</c:f>
              <c:numCache>
                <c:formatCode>#,##0</c:formatCode>
                <c:ptCount val="5"/>
                <c:pt idx="0">
                  <c:v>3292434667.54</c:v>
                </c:pt>
                <c:pt idx="1">
                  <c:v>3471828004.4499998</c:v>
                </c:pt>
                <c:pt idx="2">
                  <c:v>3702074900.7100005</c:v>
                </c:pt>
                <c:pt idx="3">
                  <c:v>3802014538</c:v>
                </c:pt>
                <c:pt idx="4">
                  <c:v>4758128600</c:v>
                </c:pt>
              </c:numCache>
            </c:numRef>
          </c:val>
        </c:ser>
        <c:marker val="1"/>
        <c:axId val="98863360"/>
        <c:axId val="98881536"/>
      </c:lineChart>
      <c:catAx>
        <c:axId val="98863360"/>
        <c:scaling>
          <c:orientation val="minMax"/>
        </c:scaling>
        <c:axPos val="b"/>
        <c:numFmt formatCode="General" sourceLinked="1"/>
        <c:tickLblPos val="nextTo"/>
        <c:spPr>
          <a:ln w="34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98881536"/>
        <c:crosses val="autoZero"/>
        <c:auto val="1"/>
        <c:lblAlgn val="ctr"/>
        <c:lblOffset val="100"/>
        <c:tickLblSkip val="1"/>
        <c:tickMarkSkip val="1"/>
      </c:catAx>
      <c:valAx>
        <c:axId val="98881536"/>
        <c:scaling>
          <c:orientation val="minMax"/>
          <c:max val="5000000000"/>
          <c:min val="3000000000"/>
        </c:scaling>
        <c:axPos val="l"/>
        <c:majorGridlines>
          <c:spPr>
            <a:ln w="3486">
              <a:solidFill>
                <a:schemeClr val="tx1"/>
              </a:solidFill>
              <a:prstDash val="solid"/>
            </a:ln>
          </c:spPr>
        </c:majorGridlines>
        <c:numFmt formatCode="#,##0" sourceLinked="0"/>
        <c:tickLblPos val="nextTo"/>
        <c:spPr>
          <a:ln w="34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9886336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8157938761839552E-2"/>
                <c:y val="0.83793344857107432"/>
              </c:manualLayout>
            </c:layout>
            <c:tx>
              <c:rich>
                <a:bodyPr rot="0" vert="horz"/>
                <a:lstStyle/>
                <a:p>
                  <a:pPr algn="ctr">
                    <a:defRPr sz="1200"/>
                  </a:pPr>
                  <a:r>
                    <a:rPr lang="pl-PL" sz="1200" dirty="0"/>
                    <a:t>Miliony</a:t>
                  </a:r>
                </a:p>
              </c:rich>
            </c:tx>
            <c:spPr>
              <a:noFill/>
              <a:ln w="27886">
                <a:noFill/>
              </a:ln>
            </c:spPr>
          </c:dispUnitsLbl>
        </c:dispUnits>
      </c:valAx>
    </c:plotArea>
    <c:legend>
      <c:legendPos val="b"/>
      <c:layout>
        <c:manualLayout>
          <c:xMode val="edge"/>
          <c:yMode val="edge"/>
          <c:x val="0.30170445143517477"/>
          <c:y val="0.91414883640380173"/>
          <c:w val="0.54605265101712197"/>
          <c:h val="5.7245117087636799E-2"/>
        </c:manualLayout>
      </c:layout>
      <c:spPr>
        <a:noFill/>
        <a:ln w="3486">
          <a:noFill/>
          <a:prstDash val="solid"/>
        </a:ln>
      </c:spPr>
    </c:legend>
    <c:plotVisOnly val="1"/>
    <c:dispBlanksAs val="gap"/>
  </c:chart>
  <c:spPr>
    <a:solidFill>
      <a:srgbClr val="0A3264"/>
    </a:solidFill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Calibri" pitchFamily="34" charset="0"/>
          <a:ea typeface="Arial"/>
          <a:cs typeface="Arial"/>
        </a:defRPr>
      </a:pPr>
      <a:endParaRPr lang="pl-PL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rAngAx val="1"/>
    </c:view3D>
    <c:floor>
      <c:spPr>
        <a:ln>
          <a:solidFill>
            <a:schemeClr val="tx2">
              <a:lumMod val="50000"/>
            </a:schemeClr>
          </a:solidFill>
        </a:ln>
      </c:spPr>
    </c:floor>
    <c:plotArea>
      <c:layout/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Dochody per capita</c:v>
                </c:pt>
              </c:strCache>
            </c:strRef>
          </c:tx>
          <c:spPr>
            <a:solidFill>
              <a:srgbClr val="FF9900"/>
            </a:solidFill>
          </c:spPr>
          <c:dPt>
            <c:idx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c:spPr>
          </c:dPt>
          <c:dPt>
            <c:idx val="2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c:spPr>
          </c:dPt>
          <c:dPt>
            <c:idx val="3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4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5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6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7"/>
            <c:spPr>
              <a:solidFill>
                <a:schemeClr val="accent5">
                  <a:lumMod val="90000"/>
                </a:schemeClr>
              </a:solidFill>
            </c:spPr>
          </c:dPt>
          <c:dLbls>
            <c:dLbl>
              <c:idx val="0"/>
              <c:layout>
                <c:manualLayout>
                  <c:x val="1.5648075240594961E-2"/>
                  <c:y val="-0.28537830374811751"/>
                </c:manualLayout>
              </c:layout>
              <c:showVal val="1"/>
            </c:dLbl>
            <c:dLbl>
              <c:idx val="1"/>
              <c:layout>
                <c:manualLayout>
                  <c:x val="8.0555555555556612E-3"/>
                  <c:y val="-0.28303895464746032"/>
                </c:manualLayout>
              </c:layout>
              <c:showVal val="1"/>
            </c:dLbl>
            <c:dLbl>
              <c:idx val="2"/>
              <c:layout>
                <c:manualLayout>
                  <c:x val="1.1481627296588056E-2"/>
                  <c:y val="-0.29941310904855434"/>
                </c:manualLayout>
              </c:layout>
              <c:showVal val="1"/>
            </c:dLbl>
            <c:dLbl>
              <c:idx val="3"/>
              <c:layout>
                <c:manualLayout>
                  <c:x val="3.4258530183727052E-3"/>
                  <c:y val="-0.30175245814920881"/>
                </c:manualLayout>
              </c:layout>
              <c:showVal val="1"/>
            </c:dLbl>
            <c:dLbl>
              <c:idx val="4"/>
              <c:layout>
                <c:manualLayout>
                  <c:x val="9.8148512685914211E-3"/>
                  <c:y val="-0.29707394413411131"/>
                </c:manualLayout>
              </c:layout>
              <c:showVal val="1"/>
            </c:dLbl>
            <c:dLbl>
              <c:idx val="5"/>
              <c:layout>
                <c:manualLayout>
                  <c:x val="1.1385789419624249E-2"/>
                  <c:y val="-0.29426332019233625"/>
                </c:manualLayout>
              </c:layout>
              <c:showVal val="1"/>
            </c:dLbl>
            <c:dLbl>
              <c:idx val="6"/>
              <c:layout>
                <c:manualLayout>
                  <c:x val="6.7675918608624203E-3"/>
                  <c:y val="-0.29435777110772676"/>
                </c:manualLayout>
              </c:layout>
              <c:showVal val="1"/>
            </c:dLbl>
            <c:dLbl>
              <c:idx val="7"/>
              <c:layout>
                <c:manualLayout>
                  <c:x val="8.9785621304131827E-3"/>
                  <c:y val="-0.29951243914822473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2000">
                    <a:solidFill>
                      <a:srgbClr val="003399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Arkusz1!$A$2:$A$9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01.01.2019</c:v>
                </c:pt>
                <c:pt idx="7">
                  <c:v>Projekt 2020</c:v>
                </c:pt>
              </c:strCache>
            </c:strRef>
          </c:cat>
          <c:val>
            <c:numRef>
              <c:f>Arkusz1!$B$2:$B$9</c:f>
              <c:numCache>
                <c:formatCode>#,##0</c:formatCode>
                <c:ptCount val="8"/>
                <c:pt idx="0">
                  <c:v>5712.3704702824225</c:v>
                </c:pt>
                <c:pt idx="1">
                  <c:v>5575.4415669824602</c:v>
                </c:pt>
                <c:pt idx="2">
                  <c:v>5684.5380354977324</c:v>
                </c:pt>
                <c:pt idx="3">
                  <c:v>6334.0181840820624</c:v>
                </c:pt>
                <c:pt idx="4">
                  <c:v>6475.2160000000003</c:v>
                </c:pt>
                <c:pt idx="5">
                  <c:v>6956.4696866766144</c:v>
                </c:pt>
                <c:pt idx="6">
                  <c:v>6994.3793241033854</c:v>
                </c:pt>
                <c:pt idx="7">
                  <c:v>8271</c:v>
                </c:pt>
              </c:numCache>
            </c:numRef>
          </c:val>
        </c:ser>
        <c:shape val="cylinder"/>
        <c:axId val="39612416"/>
        <c:axId val="39613952"/>
        <c:axId val="0"/>
      </c:bar3DChart>
      <c:catAx>
        <c:axId val="39612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3399"/>
                </a:solidFill>
              </a:defRPr>
            </a:pPr>
            <a:endParaRPr lang="pl-PL"/>
          </a:p>
        </c:txPr>
        <c:crossAx val="39613952"/>
        <c:crosses val="autoZero"/>
        <c:auto val="1"/>
        <c:lblAlgn val="ctr"/>
        <c:lblOffset val="100"/>
      </c:catAx>
      <c:valAx>
        <c:axId val="39613952"/>
        <c:scaling>
          <c:orientation val="minMax"/>
          <c:max val="8000"/>
        </c:scaling>
        <c:axPos val="l"/>
        <c:majorGridlines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>
                <a:solidFill>
                  <a:srgbClr val="003399"/>
                </a:solidFill>
              </a:defRPr>
            </a:pPr>
            <a:endParaRPr lang="pl-PL"/>
          </a:p>
        </c:txPr>
        <c:crossAx val="39612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9089313980228722"/>
          <c:w val="0.84459902778098062"/>
          <c:h val="9.1068601977122698E-3"/>
        </c:manualLayout>
      </c:layout>
      <c:txPr>
        <a:bodyPr/>
        <a:lstStyle/>
        <a:p>
          <a:pPr>
            <a:defRPr sz="2000">
              <a:solidFill>
                <a:srgbClr val="3366CC"/>
              </a:solidFill>
            </a:defRPr>
          </a:pPr>
          <a:endParaRPr lang="pl-PL"/>
        </a:p>
      </c:txPr>
    </c:legend>
    <c:plotVisOnly val="1"/>
  </c:chart>
  <c:txPr>
    <a:bodyPr/>
    <a:lstStyle/>
    <a:p>
      <a:pPr>
        <a:defRPr sz="1800" b="1">
          <a:latin typeface="Calibri" pitchFamily="34" charset="0"/>
        </a:defRPr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3"/>
  <c:chart>
    <c:view3D>
      <c:rAngAx val="1"/>
    </c:view3D>
    <c:sideWall>
      <c:spPr>
        <a:blipFill>
          <a:blip xmlns:r="http://schemas.openxmlformats.org/officeDocument/2006/relationships" r:embed="rId1"/>
          <a:stretch>
            <a:fillRect/>
          </a:stretch>
        </a:blipFill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</c:spPr>
          <c:cat>
            <c:strRef>
              <c:f>Arkusz1!$A$1:$A$5</c:f>
              <c:strCache>
                <c:ptCount val="5"/>
                <c:pt idx="0">
                  <c:v>wpływy z podatków</c:v>
                </c:pt>
                <c:pt idx="1">
                  <c:v>wpływy z opłat</c:v>
                </c:pt>
                <c:pt idx="2">
                  <c:v>dochody z majątku</c:v>
                </c:pt>
                <c:pt idx="3">
                  <c:v>dochody z usług</c:v>
                </c:pt>
                <c:pt idx="4">
                  <c:v>pozostałe dochody</c:v>
                </c:pt>
              </c:strCache>
            </c:strRef>
          </c:cat>
          <c:val>
            <c:numRef>
              <c:f>Arkusz1!$B$1:$B$5</c:f>
              <c:numCache>
                <c:formatCode>General</c:formatCode>
                <c:ptCount val="5"/>
                <c:pt idx="0">
                  <c:v>587686800</c:v>
                </c:pt>
                <c:pt idx="1">
                  <c:v>326888100</c:v>
                </c:pt>
                <c:pt idx="2">
                  <c:v>355302942</c:v>
                </c:pt>
                <c:pt idx="3">
                  <c:v>272806005</c:v>
                </c:pt>
                <c:pt idx="4">
                  <c:v>79649217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</c:spPr>
          <c:dPt>
            <c:idx val="0"/>
            <c:spPr>
              <a:solidFill>
                <a:srgbClr val="A50021"/>
              </a:solidFill>
            </c:spPr>
          </c:dPt>
          <c:dPt>
            <c:idx val="1"/>
            <c:spPr>
              <a:solidFill>
                <a:srgbClr val="A50021"/>
              </a:solidFill>
            </c:spPr>
          </c:dPt>
          <c:dPt>
            <c:idx val="2"/>
            <c:spPr>
              <a:solidFill>
                <a:srgbClr val="A50021"/>
              </a:solidFill>
            </c:spPr>
          </c:dPt>
          <c:dPt>
            <c:idx val="3"/>
            <c:spPr>
              <a:solidFill>
                <a:srgbClr val="A50021"/>
              </a:solidFill>
            </c:spPr>
          </c:dPt>
          <c:dPt>
            <c:idx val="4"/>
            <c:spPr>
              <a:solidFill>
                <a:srgbClr val="A50021"/>
              </a:solidFill>
            </c:spPr>
          </c:dPt>
          <c:cat>
            <c:strRef>
              <c:f>Arkusz1!$A$1:$A$5</c:f>
              <c:strCache>
                <c:ptCount val="5"/>
                <c:pt idx="0">
                  <c:v>wpływy z podatków</c:v>
                </c:pt>
                <c:pt idx="1">
                  <c:v>wpływy z opłat</c:v>
                </c:pt>
                <c:pt idx="2">
                  <c:v>dochody z majątku</c:v>
                </c:pt>
                <c:pt idx="3">
                  <c:v>dochody z usług</c:v>
                </c:pt>
                <c:pt idx="4">
                  <c:v>pozostałe dochody</c:v>
                </c:pt>
              </c:strCache>
            </c:strRef>
          </c:cat>
          <c:val>
            <c:numRef>
              <c:f>Arkusz1!$C$1:$C$5</c:f>
              <c:numCache>
                <c:formatCode>General</c:formatCode>
                <c:ptCount val="5"/>
                <c:pt idx="0">
                  <c:v>630169800</c:v>
                </c:pt>
                <c:pt idx="1">
                  <c:v>332696700</c:v>
                </c:pt>
                <c:pt idx="2">
                  <c:v>433230650</c:v>
                </c:pt>
                <c:pt idx="3">
                  <c:v>280313900</c:v>
                </c:pt>
                <c:pt idx="4">
                  <c:v>114357370</c:v>
                </c:pt>
              </c:numCache>
            </c:numRef>
          </c:val>
        </c:ser>
        <c:shape val="box"/>
        <c:axId val="74096640"/>
        <c:axId val="74098176"/>
        <c:axId val="0"/>
      </c:bar3DChart>
      <c:catAx>
        <c:axId val="74096640"/>
        <c:scaling>
          <c:orientation val="minMax"/>
        </c:scaling>
        <c:axPos val="b"/>
        <c:tickLblPos val="nextTo"/>
        <c:crossAx val="74098176"/>
        <c:crosses val="autoZero"/>
        <c:auto val="1"/>
        <c:lblAlgn val="ctr"/>
        <c:lblOffset val="100"/>
      </c:catAx>
      <c:valAx>
        <c:axId val="74098176"/>
        <c:scaling>
          <c:orientation val="minMax"/>
        </c:scaling>
        <c:axPos val="l"/>
        <c:majorGridlines/>
        <c:numFmt formatCode="General" sourceLinked="1"/>
        <c:tickLblPos val="nextTo"/>
        <c:crossAx val="74096640"/>
        <c:crosses val="autoZero"/>
        <c:crossBetween val="between"/>
        <c:dispUnits>
          <c:builtInUnit val="millions"/>
        </c:dispUnits>
      </c:valAx>
    </c:plotArea>
    <c:plotVisOnly val="1"/>
  </c:chart>
  <c:spPr>
    <a:solidFill>
      <a:srgbClr val="0A3264"/>
    </a:solidFill>
  </c:spPr>
  <c:txPr>
    <a:bodyPr/>
    <a:lstStyle/>
    <a:p>
      <a:pPr>
        <a:defRPr sz="1400" b="1">
          <a:latin typeface="Calibri" pitchFamily="34" charset="0"/>
        </a:defRPr>
      </a:pPr>
      <a:endParaRPr lang="pl-PL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0.10609939983789908"/>
          <c:y val="3.4199383986398539E-2"/>
          <c:w val="0.87773908844033044"/>
          <c:h val="0.71542017470643027"/>
        </c:manualLayout>
      </c:layout>
      <c:lineChart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Dynamika wpływów z PIT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dLbls>
            <c:dLbl>
              <c:idx val="0"/>
              <c:layout>
                <c:manualLayout>
                  <c:x val="-8.2633606421845654E-2"/>
                  <c:y val="8.4795237805118412E-2"/>
                </c:manualLayout>
              </c:layout>
              <c:showVal val="1"/>
            </c:dLbl>
            <c:dLbl>
              <c:idx val="1"/>
              <c:layout>
                <c:manualLayout>
                  <c:x val="-4.3858576791867845E-2"/>
                  <c:y val="-7.5473468897721108E-2"/>
                </c:manualLayout>
              </c:layout>
              <c:showVal val="1"/>
            </c:dLbl>
            <c:dLbl>
              <c:idx val="2"/>
              <c:layout>
                <c:manualLayout>
                  <c:x val="-3.7956445941697552E-2"/>
                  <c:y val="-0.1103526579484"/>
                </c:manualLayout>
              </c:layout>
              <c:showVal val="1"/>
            </c:dLbl>
            <c:dLbl>
              <c:idx val="3"/>
              <c:layout>
                <c:manualLayout>
                  <c:x val="-6.4646012180937573E-2"/>
                  <c:y val="-6.0263231694094394E-2"/>
                </c:manualLayout>
              </c:layout>
              <c:showVal val="1"/>
            </c:dLbl>
            <c:dLbl>
              <c:idx val="4"/>
              <c:layout>
                <c:manualLayout>
                  <c:x val="-7.4930605027904912E-2"/>
                  <c:y val="-6.3276393278799067E-2"/>
                </c:manualLayout>
              </c:layout>
              <c:showVal val="1"/>
            </c:dLbl>
            <c:dLbl>
              <c:idx val="5"/>
              <c:layout>
                <c:manualLayout>
                  <c:x val="-7.0522922379204725E-2"/>
                  <c:y val="-6.0263231694094394E-2"/>
                </c:manualLayout>
              </c:layout>
              <c:showVal val="1"/>
            </c:dLbl>
            <c:numFmt formatCode="0%" sourceLinked="0"/>
            <c:txPr>
              <a:bodyPr/>
              <a:lstStyle/>
              <a:p>
                <a:pPr>
                  <a:defRPr sz="2400" b="1">
                    <a:solidFill>
                      <a:srgbClr val="FFFF00"/>
                    </a:solidFill>
                    <a:latin typeface="Calibri" pitchFamily="34" charset="0"/>
                  </a:defRPr>
                </a:pPr>
                <a:endParaRPr lang="pl-PL"/>
              </a:p>
            </c:txPr>
            <c:showVal val="1"/>
          </c:dLbls>
          <c:cat>
            <c:strRef>
              <c:f>Arkusz1!$A$2:$A$4</c:f>
              <c:strCache>
                <c:ptCount val="3"/>
                <c:pt idx="0">
                  <c:v>Wzrost 2018/2017</c:v>
                </c:pt>
                <c:pt idx="1">
                  <c:v>Wzrost 2019/2018</c:v>
                </c:pt>
                <c:pt idx="2">
                  <c:v>Wzrost 2020/2019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1.149999999999997</c:v>
                </c:pt>
                <c:pt idx="1">
                  <c:v>1.0900000000000001</c:v>
                </c:pt>
                <c:pt idx="2">
                  <c:v>1.04</c:v>
                </c:pt>
              </c:numCache>
            </c:numRef>
          </c:val>
        </c:ser>
        <c:marker val="1"/>
        <c:axId val="95232384"/>
        <c:axId val="95233920"/>
      </c:lineChart>
      <c:catAx>
        <c:axId val="9523238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Calibri" pitchFamily="34" charset="0"/>
              </a:defRPr>
            </a:pPr>
            <a:endParaRPr lang="pl-PL"/>
          </a:p>
        </c:txPr>
        <c:crossAx val="95233920"/>
        <c:crosses val="autoZero"/>
        <c:auto val="1"/>
        <c:lblAlgn val="ctr"/>
        <c:lblOffset val="100"/>
      </c:catAx>
      <c:valAx>
        <c:axId val="95233920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b="1">
                <a:latin typeface="Calibri" pitchFamily="34" charset="0"/>
              </a:defRPr>
            </a:pPr>
            <a:endParaRPr lang="pl-PL"/>
          </a:p>
        </c:txPr>
        <c:crossAx val="952323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>
              <a:latin typeface="Calibri" pitchFamily="34" charset="0"/>
            </a:defRPr>
          </a:pPr>
          <a:endParaRPr lang="pl-PL"/>
        </a:p>
      </c:txPr>
    </c:legend>
    <c:plotVisOnly val="1"/>
  </c:chart>
  <c:spPr>
    <a:solidFill>
      <a:srgbClr val="0A3264"/>
    </a:solidFill>
  </c:spPr>
  <c:txPr>
    <a:bodyPr/>
    <a:lstStyle/>
    <a:p>
      <a:pPr>
        <a:defRPr sz="1800"/>
      </a:pPr>
      <a:endParaRPr lang="pl-PL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0911258946157723"/>
          <c:y val="8.5351460279513777E-2"/>
          <c:w val="0.8666274878482978"/>
          <c:h val="0.66062214445417622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Plan 01.01.2019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356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8.1192644745377556E-4"/>
                  <c:y val="6.9679339511138734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6.7502188927603642E-4"/>
                  <c:y val="-2.9561641745293942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3.3000179830319585E-3"/>
                  <c:y val="-3.5822157645134481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2.1773090310190712E-2"/>
                  <c:y val="-2.66358730018892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5191178433204345E-2"/>
                  <c:y val="-1.4990181782832925E-2"/>
                </c:manualLayout>
              </c:layout>
              <c:dLblPos val="outEnd"/>
              <c:showVal val="1"/>
            </c:dLbl>
            <c:numFmt formatCode="#,##0" sourceLinked="0"/>
            <c:spPr>
              <a:noFill/>
              <a:ln w="2712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Calibri" pitchFamily="34" charset="0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Część oświatowa subwencji ogólnej </c:v>
                </c:pt>
                <c:pt idx="1">
                  <c:v>Dotacje z UE</c:v>
                </c:pt>
                <c:pt idx="2">
                  <c:v>Dotacje z budżetu państwa*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631544.23399999936</c:v>
                </c:pt>
                <c:pt idx="1">
                  <c:v>205498.07399999999</c:v>
                </c:pt>
                <c:pt idx="2">
                  <c:v>448906.14199999959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Projekt 2020</c:v>
                </c:pt>
              </c:strCache>
            </c:strRef>
          </c:tx>
          <c:spPr>
            <a:solidFill>
              <a:srgbClr val="990033"/>
            </a:solidFill>
            <a:ln w="1356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707758447703777E-3"/>
                  <c:y val="-5.4757972005787924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7.6398695835274595E-3"/>
                  <c:y val="-2.0028976276548465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2.6790253173844892E-3"/>
                  <c:y val="-4.4422942296906832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5139858422829729E-2"/>
                  <c:y val="-1.833584306429566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5171858182953225E-2"/>
                  <c:y val="-1.3470149801216181E-2"/>
                </c:manualLayout>
              </c:layout>
              <c:dLblPos val="outEnd"/>
              <c:showVal val="1"/>
            </c:dLbl>
            <c:numFmt formatCode="#,##0" sourceLinked="0"/>
            <c:spPr>
              <a:noFill/>
              <a:ln w="2712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Calibri" pitchFamily="34" charset="0"/>
                    <a:ea typeface="Arial"/>
                    <a:cs typeface="Arial"/>
                  </a:defRPr>
                </a:pPr>
                <a:endParaRPr lang="pl-PL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Część oświatowa subwencji ogólnej </c:v>
                </c:pt>
                <c:pt idx="1">
                  <c:v>Dotacje z UE</c:v>
                </c:pt>
                <c:pt idx="2">
                  <c:v>Dotacje z budżetu państwa*</c:v>
                </c:pt>
              </c:strCache>
            </c:strRef>
          </c:cat>
          <c:val>
            <c:numRef>
              <c:f>Sheet1!$B$3:$D$3</c:f>
              <c:numCache>
                <c:formatCode>#,##0</c:formatCode>
                <c:ptCount val="3"/>
                <c:pt idx="0">
                  <c:v>712975.75600000005</c:v>
                </c:pt>
                <c:pt idx="1">
                  <c:v>169375.94099999999</c:v>
                </c:pt>
                <c:pt idx="2">
                  <c:v>941289.61800000002</c:v>
                </c:pt>
              </c:numCache>
            </c:numRef>
          </c:val>
        </c:ser>
        <c:axId val="96818304"/>
        <c:axId val="96819840"/>
      </c:barChart>
      <c:catAx>
        <c:axId val="96818304"/>
        <c:scaling>
          <c:orientation val="minMax"/>
        </c:scaling>
        <c:axPos val="b"/>
        <c:numFmt formatCode="General" sourceLinked="1"/>
        <c:tickLblPos val="nextTo"/>
        <c:spPr>
          <a:ln w="33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 pitchFamily="34" charset="0"/>
                <a:ea typeface="Arial"/>
                <a:cs typeface="Arial"/>
              </a:defRPr>
            </a:pPr>
            <a:endParaRPr lang="pl-PL"/>
          </a:p>
        </c:txPr>
        <c:crossAx val="96819840"/>
        <c:crosses val="autoZero"/>
        <c:auto val="1"/>
        <c:lblAlgn val="ctr"/>
        <c:lblOffset val="100"/>
        <c:tickLblSkip val="1"/>
        <c:tickMarkSkip val="1"/>
      </c:catAx>
      <c:valAx>
        <c:axId val="96819840"/>
        <c:scaling>
          <c:orientation val="minMax"/>
        </c:scaling>
        <c:axPos val="l"/>
        <c:majorGridlines>
          <c:spPr>
            <a:ln w="3391">
              <a:solidFill>
                <a:schemeClr val="tx1"/>
              </a:solidFill>
              <a:prstDash val="solid"/>
            </a:ln>
          </c:spPr>
        </c:majorGridlines>
        <c:numFmt formatCode="#,##0" sourceLinked="0"/>
        <c:tickLblPos val="nextTo"/>
        <c:spPr>
          <a:ln w="33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3" b="1" i="0" u="none" strike="noStrike" baseline="0">
                <a:solidFill>
                  <a:schemeClr val="tx1"/>
                </a:solidFill>
                <a:latin typeface="Calibri" pitchFamily="34" charset="0"/>
                <a:ea typeface="Arial"/>
                <a:cs typeface="Arial"/>
              </a:defRPr>
            </a:pPr>
            <a:endParaRPr lang="pl-PL"/>
          </a:p>
        </c:txPr>
        <c:crossAx val="96818304"/>
        <c:crosses val="autoZero"/>
        <c:crossBetween val="between"/>
        <c:majorUnit val="100000"/>
        <c:dispUnits>
          <c:builtInUnit val="thousands"/>
        </c:dispUnits>
      </c:valAx>
      <c:spPr>
        <a:noFill/>
        <a:ln w="13560">
          <a:solidFill>
            <a:schemeClr val="tx1"/>
          </a:solidFill>
          <a:prstDash val="solid"/>
        </a:ln>
      </c:spPr>
    </c:plotArea>
    <c:plotVisOnly val="1"/>
    <c:dispBlanksAs val="gap"/>
  </c:chart>
  <c:spPr>
    <a:solidFill>
      <a:srgbClr val="0A3264"/>
    </a:solidFill>
    <a:ln>
      <a:noFill/>
    </a:ln>
  </c:spPr>
  <c:txPr>
    <a:bodyPr/>
    <a:lstStyle/>
    <a:p>
      <a:pPr>
        <a:defRPr sz="21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otX val="8"/>
      <c:hPercent val="53"/>
      <c:rotY val="13"/>
      <c:depthPercent val="100"/>
      <c:rAngAx val="1"/>
    </c:view3D>
    <c:floor>
      <c:spPr>
        <a:noFill/>
        <a:ln w="2540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8821495894934599E-4"/>
          <c:y val="1.6962889862294907E-3"/>
          <c:w val="0.71042843295936864"/>
          <c:h val="0.8349148424220646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Wydatki bieżące</c:v>
                </c:pt>
              </c:strCache>
            </c:strRef>
          </c:tx>
          <c:spPr>
            <a:solidFill>
              <a:srgbClr val="0A3264"/>
            </a:solidFill>
            <a:ln w="9447">
              <a:solidFill>
                <a:schemeClr val="tx1"/>
              </a:solidFill>
              <a:prstDash val="solid"/>
            </a:ln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3 754 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>
                    <a:latin typeface="Calibri" pitchFamily="34" charset="0"/>
                  </a:defRPr>
                </a:pPr>
                <a:endParaRPr lang="pl-PL"/>
              </a:p>
            </c:txPr>
            <c:showVal val="1"/>
          </c:dLbls>
          <c:cat>
            <c:strRef>
              <c:f>Sheet1!$C$1:$G$1</c:f>
              <c:strCache>
                <c:ptCount val="3"/>
                <c:pt idx="2">
                  <c:v>Projekt 2020</c:v>
                </c:pt>
              </c:strCache>
            </c:strRef>
          </c:cat>
          <c:val>
            <c:numRef>
              <c:f>Sheet1!$C$2:$G$2</c:f>
              <c:numCache>
                <c:formatCode>General</c:formatCode>
                <c:ptCount val="5"/>
                <c:pt idx="2" formatCode="#,##0">
                  <c:v>3754000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Udziały w spółkach</c:v>
                </c:pt>
              </c:strCache>
            </c:strRef>
          </c:tx>
          <c:spPr>
            <a:solidFill>
              <a:srgbClr val="FF6600"/>
            </a:solidFill>
            <a:ln w="9447">
              <a:solidFill>
                <a:schemeClr val="tx1"/>
              </a:solidFill>
              <a:prstDash val="solid"/>
            </a:ln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71</a:t>
                    </a:r>
                    <a:r>
                      <a:rPr lang="pl-PL" smtClean="0"/>
                      <a:t>,4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>
                    <a:latin typeface="Calibri" pitchFamily="34" charset="0"/>
                  </a:defRPr>
                </a:pPr>
                <a:endParaRPr lang="pl-PL"/>
              </a:p>
            </c:txPr>
            <c:showVal val="1"/>
          </c:dLbls>
          <c:cat>
            <c:strRef>
              <c:f>Sheet1!$C$1:$G$1</c:f>
              <c:strCache>
                <c:ptCount val="3"/>
                <c:pt idx="2">
                  <c:v>Projekt 2020</c:v>
                </c:pt>
              </c:strCache>
            </c:strRef>
          </c:cat>
          <c:val>
            <c:numRef>
              <c:f>Sheet1!$C$3:$G$3</c:f>
              <c:numCache>
                <c:formatCode>General</c:formatCode>
                <c:ptCount val="5"/>
                <c:pt idx="2" formatCode="#,##0">
                  <c:v>71430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Wydatki inwestycyjne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447">
              <a:solidFill>
                <a:schemeClr val="tx1"/>
              </a:solidFill>
              <a:prstDash val="solid"/>
            </a:ln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787</a:t>
                    </a:r>
                    <a:r>
                      <a:rPr lang="pl-PL" smtClean="0"/>
                      <a:t>,4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>
                    <a:solidFill>
                      <a:schemeClr val="accent1">
                        <a:lumMod val="50000"/>
                      </a:schemeClr>
                    </a:solidFill>
                    <a:latin typeface="Calibri" pitchFamily="34" charset="0"/>
                  </a:defRPr>
                </a:pPr>
                <a:endParaRPr lang="pl-PL"/>
              </a:p>
            </c:txPr>
            <c:showVal val="1"/>
          </c:dLbls>
          <c:cat>
            <c:strRef>
              <c:f>Sheet1!$C$1:$G$1</c:f>
              <c:strCache>
                <c:ptCount val="3"/>
                <c:pt idx="2">
                  <c:v>Projekt 2020</c:v>
                </c:pt>
              </c:strCache>
            </c:strRef>
          </c:cat>
          <c:val>
            <c:numRef>
              <c:f>Sheet1!$C$4:$G$4</c:f>
              <c:numCache>
                <c:formatCode>General</c:formatCode>
                <c:ptCount val="5"/>
                <c:pt idx="2" formatCode="#,##0">
                  <c:v>787442</c:v>
                </c:pt>
              </c:numCache>
            </c:numRef>
          </c:val>
        </c:ser>
        <c:gapWidth val="0"/>
        <c:gapDepth val="0"/>
        <c:shape val="box"/>
        <c:axId val="96741248"/>
        <c:axId val="96742784"/>
        <c:axId val="0"/>
      </c:bar3DChart>
      <c:catAx>
        <c:axId val="96741248"/>
        <c:scaling>
          <c:orientation val="minMax"/>
        </c:scaling>
        <c:axPos val="b"/>
        <c:numFmt formatCode="General" sourceLinked="1"/>
        <c:tickLblPos val="low"/>
        <c:spPr>
          <a:ln w="2364">
            <a:noFill/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6742784"/>
        <c:crosses val="autoZero"/>
        <c:auto val="1"/>
        <c:lblAlgn val="ctr"/>
        <c:lblOffset val="100"/>
        <c:tickLblSkip val="2"/>
        <c:tickMarkSkip val="1"/>
      </c:catAx>
      <c:valAx>
        <c:axId val="96742784"/>
        <c:scaling>
          <c:orientation val="minMax"/>
          <c:max val="4200000"/>
        </c:scaling>
        <c:delete val="1"/>
        <c:axPos val="l"/>
        <c:numFmt formatCode="#,##0" sourceLinked="0"/>
        <c:tickLblPos val="none"/>
        <c:crossAx val="96741248"/>
        <c:crosses val="autoZero"/>
        <c:crossBetween val="between"/>
        <c:majorUnit val="500000"/>
        <c:minorUnit val="100000"/>
      </c:valAx>
      <c:spPr>
        <a:noFill/>
        <a:ln w="25374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2400" b="1" i="0" u="none" strike="noStrike" baseline="0">
                <a:solidFill>
                  <a:srgbClr val="003399"/>
                </a:solidFill>
                <a:latin typeface="Calibri" pitchFamily="34" charset="0"/>
                <a:ea typeface="Arial"/>
                <a:cs typeface="Arial"/>
              </a:defRPr>
            </a:pPr>
            <a:endParaRPr lang="pl-PL"/>
          </a:p>
        </c:txPr>
      </c:legendEntry>
      <c:legendEntry>
        <c:idx val="0"/>
        <c:txPr>
          <a:bodyPr/>
          <a:lstStyle/>
          <a:p>
            <a:pPr>
              <a:defRPr sz="2400" b="1" i="0" u="none" strike="noStrike" baseline="0">
                <a:solidFill>
                  <a:srgbClr val="003399"/>
                </a:solidFill>
                <a:latin typeface="Calibri" pitchFamily="34" charset="0"/>
                <a:ea typeface="Arial"/>
                <a:cs typeface="Arial"/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2400" b="1" i="0" u="none" strike="noStrike" baseline="0">
                <a:solidFill>
                  <a:srgbClr val="003399"/>
                </a:solidFill>
                <a:latin typeface="Calibri" pitchFamily="34" charset="0"/>
                <a:ea typeface="Arial"/>
                <a:cs typeface="Arial"/>
              </a:defRPr>
            </a:pPr>
            <a:endParaRPr lang="pl-PL"/>
          </a:p>
        </c:txPr>
      </c:legendEntry>
      <c:layout>
        <c:manualLayout>
          <c:xMode val="edge"/>
          <c:yMode val="edge"/>
          <c:x val="0.53301939027894452"/>
          <c:y val="0.13811550681709422"/>
          <c:w val="0.3432479855784088"/>
          <c:h val="0.60237880596134552"/>
        </c:manualLayout>
      </c:layout>
      <c:spPr>
        <a:noFill/>
        <a:ln w="2364">
          <a:solidFill>
            <a:schemeClr val="tx1"/>
          </a:solidFill>
          <a:prstDash val="solid"/>
        </a:ln>
      </c:spPr>
      <c:txPr>
        <a:bodyPr/>
        <a:lstStyle/>
        <a:p>
          <a:pPr>
            <a:defRPr sz="2400" b="1" i="0" u="none" strike="noStrike" baseline="0">
              <a:solidFill>
                <a:srgbClr val="003399"/>
              </a:solidFill>
              <a:latin typeface="Calibri" pitchFamily="34" charset="0"/>
              <a:ea typeface="Arial"/>
              <a:cs typeface="Arial"/>
            </a:defRPr>
          </a:pPr>
          <a:endParaRPr lang="pl-PL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1.4030612244897959E-2"/>
          <c:y val="2.702702702702749E-2"/>
          <c:w val="0.97448979591836737"/>
          <c:h val="0.9508599508599509"/>
        </c:manualLayout>
      </c:layout>
      <c:barChart>
        <c:barDir val="col"/>
        <c:grouping val="clustered"/>
        <c:axId val="96770304"/>
        <c:axId val="97157120"/>
      </c:barChart>
      <c:catAx>
        <c:axId val="96770304"/>
        <c:scaling>
          <c:orientation val="minMax"/>
        </c:scaling>
        <c:axPos val="b"/>
        <c:majorTickMark val="cross"/>
        <c:tickLblPos val="nextTo"/>
        <c:spPr>
          <a:ln w="30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7157120"/>
        <c:crosses val="autoZero"/>
        <c:auto val="1"/>
        <c:lblAlgn val="ctr"/>
        <c:lblOffset val="100"/>
        <c:tickMarkSkip val="1"/>
      </c:catAx>
      <c:valAx>
        <c:axId val="97157120"/>
        <c:scaling>
          <c:orientation val="minMax"/>
        </c:scaling>
        <c:axPos val="l"/>
        <c:majorTickMark val="cross"/>
        <c:tickLblPos val="nextTo"/>
        <c:spPr>
          <a:ln w="30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6770304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5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22420907840440171"/>
          <c:y val="0.28800000000000031"/>
          <c:w val="0.5969738651994495"/>
          <c:h val="0.4613333333333332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Wsch.</c:v>
                </c:pt>
              </c:strCache>
            </c:strRef>
          </c:tx>
          <c:spPr>
            <a:solidFill>
              <a:schemeClr val="accent1"/>
            </a:solidFill>
            <a:ln w="16603">
              <a:solidFill>
                <a:schemeClr val="tx1"/>
              </a:solidFill>
              <a:prstDash val="solid"/>
            </a:ln>
          </c:spPr>
          <c:explosion val="6"/>
          <c:dPt>
            <c:idx val="0"/>
            <c:spPr>
              <a:solidFill>
                <a:srgbClr val="808000"/>
              </a:solidFill>
              <a:ln w="16603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FF99"/>
              </a:solidFill>
              <a:ln w="16603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9900"/>
              </a:solidFill>
              <a:ln w="16603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tint val="46667"/>
                      <a:invGamma/>
                    </a:srgbClr>
                  </a:gs>
                </a:gsLst>
                <a:lin ang="5400000" scaled="1"/>
              </a:gradFill>
              <a:ln w="16603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FFCC99"/>
              </a:solidFill>
              <a:ln w="16603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rgbClr val="FFCC00"/>
              </a:solidFill>
              <a:ln w="16603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93366"/>
              </a:solidFill>
              <a:ln w="16603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00FFFF"/>
              </a:solidFill>
              <a:ln w="16603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9.678937789981007E-2"/>
                  <c:y val="-0.13763986362982433"/>
                </c:manualLayout>
              </c:layout>
              <c:dLblPos val="bestFit"/>
              <c:showCatName val="1"/>
            </c:dLbl>
            <c:dLbl>
              <c:idx val="1"/>
              <c:layout>
                <c:manualLayout>
                  <c:x val="4.3596610958570987E-2"/>
                  <c:y val="6.8139502853312869E-2"/>
                </c:manualLayout>
              </c:layout>
              <c:tx>
                <c:rich>
                  <a:bodyPr/>
                  <a:lstStyle/>
                  <a:p>
                    <a:r>
                      <a:rPr lang="pl-PL" sz="1400" b="1" dirty="0" smtClean="0">
                        <a:solidFill>
                          <a:srgbClr val="003399"/>
                        </a:solidFill>
                        <a:latin typeface="Calibri" pitchFamily="34" charset="0"/>
                      </a:rPr>
                      <a:t>T</a:t>
                    </a:r>
                    <a:r>
                      <a:rPr lang="pl-PL" dirty="0" smtClean="0"/>
                      <a:t>RANSPORT I ŁĄCZNOŚĆ</a:t>
                    </a:r>
                    <a:endParaRPr lang="pl-PL" dirty="0"/>
                  </a:p>
                </c:rich>
              </c:tx>
              <c:dLblPos val="bestFit"/>
            </c:dLbl>
            <c:dLbl>
              <c:idx val="2"/>
              <c:layout>
                <c:manualLayout>
                  <c:x val="0.26239002544690804"/>
                  <c:y val="8.5970617067238186E-2"/>
                </c:manualLayout>
              </c:layout>
              <c:dLblPos val="bestFit"/>
              <c:showCatName val="1"/>
            </c:dLbl>
            <c:dLbl>
              <c:idx val="3"/>
              <c:layout>
                <c:manualLayout>
                  <c:x val="-1.3230805042825951E-2"/>
                  <c:y val="0.18347032989582682"/>
                </c:manualLayout>
              </c:layout>
              <c:dLblPos val="bestFit"/>
              <c:showCatName val="1"/>
            </c:dLbl>
            <c:dLbl>
              <c:idx val="4"/>
              <c:layout>
                <c:manualLayout>
                  <c:x val="-5.4174007120901924E-2"/>
                  <c:y val="0.10057662904256502"/>
                </c:manualLayout>
              </c:layout>
              <c:dLblPos val="bestFit"/>
              <c:showCatName val="1"/>
            </c:dLbl>
            <c:dLbl>
              <c:idx val="5"/>
              <c:layout>
                <c:manualLayout>
                  <c:x val="-0.11978139995027012"/>
                  <c:y val="-2.8148653305482312E-2"/>
                </c:manualLayout>
              </c:layout>
              <c:dLblPos val="bestFit"/>
              <c:showCatName val="1"/>
            </c:dLbl>
            <c:dLbl>
              <c:idx val="6"/>
              <c:layout>
                <c:manualLayout>
                  <c:x val="-5.1016289195380433E-2"/>
                  <c:y val="-0.17594546308202455"/>
                </c:manualLayout>
              </c:layout>
              <c:dLblPos val="bestFit"/>
              <c:showCatName val="1"/>
            </c:dLbl>
            <c:dLbl>
              <c:idx val="7"/>
              <c:layout>
                <c:manualLayout>
                  <c:x val="0.11038852825876476"/>
                  <c:y val="-0.14826952737719412"/>
                </c:manualLayout>
              </c:layout>
              <c:dLblPos val="bestFit"/>
              <c:showCatName val="1"/>
            </c:dLbl>
            <c:dLbl>
              <c:idx val="8"/>
              <c:layout>
                <c:manualLayout>
                  <c:x val="0.14226658278985374"/>
                  <c:y val="-6.6312378985413922E-2"/>
                </c:manualLayout>
              </c:layout>
              <c:dLblPos val="bestFit"/>
              <c:showCatName val="1"/>
            </c:dLbl>
            <c:dLbl>
              <c:idx val="9"/>
              <c:layout>
                <c:manualLayout>
                  <c:xMode val="edge"/>
                  <c:yMode val="edge"/>
                  <c:x val="0.36588720770289757"/>
                  <c:y val="0.25333333333333324"/>
                </c:manualLayout>
              </c:layout>
              <c:dLblPos val="bestFit"/>
              <c:showCatName val="1"/>
            </c:dLbl>
            <c:dLbl>
              <c:idx val="10"/>
              <c:layout>
                <c:manualLayout>
                  <c:xMode val="edge"/>
                  <c:yMode val="edge"/>
                  <c:x val="0.88720770288858364"/>
                  <c:y val="0.60000000000000064"/>
                </c:manualLayout>
              </c:layout>
              <c:dLblPos val="bestFit"/>
              <c:showCatName val="1"/>
            </c:dLbl>
            <c:dLbl>
              <c:idx val="11"/>
              <c:layout>
                <c:manualLayout>
                  <c:xMode val="edge"/>
                  <c:yMode val="edge"/>
                  <c:x val="0.95873452544704252"/>
                  <c:y val="0.65066666666666662"/>
                </c:manualLayout>
              </c:layout>
              <c:dLblPos val="bestFit"/>
              <c:showCatName val="1"/>
            </c:dLbl>
            <c:spPr>
              <a:noFill/>
              <a:ln w="33208"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3399"/>
                    </a:solidFill>
                    <a:latin typeface="Calibri" pitchFamily="34" charset="0"/>
                  </a:defRPr>
                </a:pPr>
                <a:endParaRPr lang="pl-PL"/>
              </a:p>
            </c:txPr>
            <c:showCatName val="1"/>
            <c:showLeaderLines val="1"/>
            <c:leaderLines>
              <c:spPr>
                <a:ln>
                  <a:solidFill>
                    <a:schemeClr val="accent6">
                      <a:lumMod val="75000"/>
                    </a:schemeClr>
                  </a:solidFill>
                </a:ln>
              </c:spPr>
            </c:leaderLines>
          </c:dLbls>
          <c:cat>
            <c:strRef>
              <c:f>Sheet1!$B$1:$I$1</c:f>
              <c:strCache>
                <c:ptCount val="8"/>
                <c:pt idx="0">
                  <c:v>OŚWIATA </c:v>
                </c:pt>
                <c:pt idx="1">
                  <c:v>TRANSPORT I ŁĄCZNOŚĆ</c:v>
                </c:pt>
                <c:pt idx="2">
                  <c:v>POMOC SPOŁECZNA   Z RODZINĄ</c:v>
                </c:pt>
                <c:pt idx="3">
                  <c:v>GOSPODARKA KOMUNALNA
I OCHRONA ŚRODOWISKA</c:v>
                </c:pt>
                <c:pt idx="4">
                  <c:v>GOSPODARKA MIESZKANIOWA</c:v>
                </c:pt>
                <c:pt idx="5">
                  <c:v>ADMINISTRACJA PUBLICZNA</c:v>
                </c:pt>
                <c:pt idx="6">
                  <c:v>KULTURA I OCHRONA DZIEDZICTWA NARODOWEGO</c:v>
                </c:pt>
                <c:pt idx="7">
                  <c:v>POZOSTAŁE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0.25900111714438312</c:v>
                </c:pt>
                <c:pt idx="1">
                  <c:v>0.19425695602634871</c:v>
                </c:pt>
                <c:pt idx="2">
                  <c:v>0.21926211714438412</c:v>
                </c:pt>
                <c:pt idx="3">
                  <c:v>7.449941677051812E-2</c:v>
                </c:pt>
                <c:pt idx="4">
                  <c:v>6.1377676517714093E-2</c:v>
                </c:pt>
                <c:pt idx="5">
                  <c:v>5.5051564536229301E-2</c:v>
                </c:pt>
                <c:pt idx="6">
                  <c:v>2.7904931102011792E-2</c:v>
                </c:pt>
                <c:pt idx="7" formatCode="0%">
                  <c:v>7.5338286451843095E-2</c:v>
                </c:pt>
              </c:numCache>
            </c:numRef>
          </c:val>
        </c:ser>
      </c:pie3DChart>
      <c:spPr>
        <a:noFill/>
        <a:ln w="25414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lang="pl-PL"/>
      </a:pPr>
      <a:endParaRPr lang="pl-PL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3398772187374883"/>
          <c:y val="8.782055020900166E-2"/>
          <c:w val="0.80794701986754969"/>
          <c:h val="0.5648203356071898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Plan 01.01.2019</c:v>
                </c:pt>
              </c:strCache>
            </c:strRef>
          </c:tx>
          <c:spPr>
            <a:solidFill>
              <a:schemeClr val="accent1"/>
            </a:solidFill>
            <a:ln w="1398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2.6295928321776765E-2"/>
                  <c:y val="-1.2442304637622716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4325215572736355E-2"/>
                  <c:y val="4.2807591503088325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2197637490782265E-2"/>
                  <c:y val="-4.8254476640824029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2.7643689665910496E-2"/>
                  <c:y val="-4.3705085682697615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9276102139774799E-2"/>
                  <c:y val="-2.1978452525459841E-2"/>
                </c:manualLayout>
              </c:layout>
              <c:dLblPos val="outEnd"/>
              <c:showVal val="1"/>
            </c:dLbl>
            <c:numFmt formatCode="#,##0" sourceLinked="0"/>
            <c:spPr>
              <a:noFill/>
              <a:ln w="27976">
                <a:noFill/>
              </a:ln>
            </c:spPr>
            <c:txPr>
              <a:bodyPr/>
              <a:lstStyle/>
              <a:p>
                <a:pPr>
                  <a:defRPr b="0"/>
                </a:pPr>
                <a:endParaRPr lang="pl-PL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Oświata</c:v>
                </c:pt>
                <c:pt idx="1">
                  <c:v>Transport</c:v>
                </c:pt>
                <c:pt idx="2">
                  <c:v>Pomoc, polityka społeczna i Rodzina*</c:v>
                </c:pt>
                <c:pt idx="3">
                  <c:v>Gospodarka mieszkaniowa</c:v>
                </c:pt>
                <c:pt idx="4">
                  <c:v>Kultura</c:v>
                </c:pt>
              </c:strCache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1188314.638</c:v>
                </c:pt>
                <c:pt idx="1">
                  <c:v>481676.027</c:v>
                </c:pt>
                <c:pt idx="2">
                  <c:v>706348.03399999999</c:v>
                </c:pt>
                <c:pt idx="3">
                  <c:v>214300.37899999999</c:v>
                </c:pt>
                <c:pt idx="4">
                  <c:v>138945.60500000001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Projekt 2020</c:v>
                </c:pt>
              </c:strCache>
            </c:strRef>
          </c:tx>
          <c:spPr>
            <a:solidFill>
              <a:srgbClr val="990033"/>
            </a:solidFill>
            <a:ln w="1398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6644423684327692E-3"/>
                  <c:y val="-2.390259550889474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7.1166421993861927E-4"/>
                  <c:y val="-5.4202391367746301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5.4487521686907934E-3"/>
                  <c:y val="-1.0529406046466443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6275078962587359E-2"/>
                  <c:y val="-5.3701281678662817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2.0669291338582769E-2"/>
                  <c:y val="-2.0065408923310192E-2"/>
                </c:manualLayout>
              </c:layout>
              <c:dLblPos val="outEnd"/>
              <c:showVal val="1"/>
            </c:dLbl>
            <c:numFmt formatCode="#,##0" sourceLinked="0"/>
            <c:spPr>
              <a:noFill/>
              <a:ln w="27976"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Oświata</c:v>
                </c:pt>
                <c:pt idx="1">
                  <c:v>Transport</c:v>
                </c:pt>
                <c:pt idx="2">
                  <c:v>Pomoc, polityka społeczna i Rodzina*</c:v>
                </c:pt>
                <c:pt idx="3">
                  <c:v>Gospodarka mieszkaniowa</c:v>
                </c:pt>
                <c:pt idx="4">
                  <c:v>Kultura</c:v>
                </c:pt>
              </c:strCache>
            </c:strRef>
          </c:cat>
          <c:val>
            <c:numRef>
              <c:f>Sheet1!$B$3:$F$3</c:f>
              <c:numCache>
                <c:formatCode>#,##0</c:formatCode>
                <c:ptCount val="5"/>
                <c:pt idx="0">
                  <c:v>1394173</c:v>
                </c:pt>
                <c:pt idx="1">
                  <c:v>601422.26300000004</c:v>
                </c:pt>
                <c:pt idx="2">
                  <c:v>1214413</c:v>
                </c:pt>
                <c:pt idx="3">
                  <c:v>216765.48799999998</c:v>
                </c:pt>
                <c:pt idx="4">
                  <c:v>146242</c:v>
                </c:pt>
              </c:numCache>
            </c:numRef>
          </c:val>
        </c:ser>
        <c:axId val="98348416"/>
        <c:axId val="98772096"/>
      </c:barChart>
      <c:catAx>
        <c:axId val="98348416"/>
        <c:scaling>
          <c:orientation val="minMax"/>
        </c:scaling>
        <c:axPos val="b"/>
        <c:numFmt formatCode="General" sourceLinked="1"/>
        <c:tickLblPos val="nextTo"/>
        <c:spPr>
          <a:ln w="34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98772096"/>
        <c:crosses val="autoZero"/>
        <c:auto val="1"/>
        <c:lblAlgn val="ctr"/>
        <c:lblOffset val="100"/>
        <c:tickLblSkip val="1"/>
        <c:tickMarkSkip val="1"/>
      </c:catAx>
      <c:valAx>
        <c:axId val="98772096"/>
        <c:scaling>
          <c:orientation val="minMax"/>
          <c:max val="1400000"/>
        </c:scaling>
        <c:axPos val="l"/>
        <c:majorGridlines>
          <c:spPr>
            <a:ln w="3497">
              <a:solidFill>
                <a:schemeClr val="tx1"/>
              </a:solidFill>
              <a:prstDash val="solid"/>
            </a:ln>
          </c:spPr>
        </c:majorGridlines>
        <c:numFmt formatCode="#,##0" sourceLinked="0"/>
        <c:tickLblPos val="nextTo"/>
        <c:spPr>
          <a:ln w="34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98348416"/>
        <c:crosses val="autoZero"/>
        <c:crossBetween val="between"/>
        <c:majorUnit val="200000"/>
        <c:minorUnit val="200000"/>
        <c:dispUnits>
          <c:builtInUnit val="thousands"/>
        </c:dispUnits>
      </c:valAx>
      <c:spPr>
        <a:noFill/>
        <a:ln w="13988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1.6960749749194537E-2"/>
          <c:y val="0.85325942523047671"/>
          <c:w val="0.92977100328654472"/>
          <c:h val="5.9022649946535173E-2"/>
        </c:manualLayout>
      </c:layout>
      <c:spPr>
        <a:noFill/>
        <a:ln w="3497">
          <a:noFill/>
          <a:prstDash val="solid"/>
        </a:ln>
      </c:spPr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</c:chart>
  <c:spPr>
    <a:solidFill>
      <a:srgbClr val="0A3264"/>
    </a:solidFill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Calibri" pitchFamily="34" charset="0"/>
          <a:ea typeface="Arial"/>
          <a:cs typeface="Arial"/>
        </a:defRPr>
      </a:pPr>
      <a:endParaRPr lang="pl-PL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0.2981</cdr:x>
      <cdr:y>0.35472</cdr:y>
    </cdr:from>
    <cdr:to>
      <cdr:x>0.61243</cdr:x>
      <cdr:y>0.44387</cdr:y>
    </cdr:to>
    <cdr:sp macro="" textlink="">
      <cdr:nvSpPr>
        <cdr:cNvPr id="2" name="pole tekstowe 4"/>
        <cdr:cNvSpPr txBox="1"/>
      </cdr:nvSpPr>
      <cdr:spPr>
        <a:xfrm xmlns:a="http://schemas.openxmlformats.org/drawingml/2006/main">
          <a:off x="2448272" y="1469546"/>
          <a:ext cx="258159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algn="ctr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FFFF"/>
              </a:solidFill>
              <a:latin typeface="Arial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FFFF"/>
              </a:solidFill>
              <a:latin typeface="Arial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FFFF"/>
              </a:solidFill>
              <a:latin typeface="Arial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FFFF"/>
              </a:solidFill>
              <a:latin typeface="Arial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sz="2000"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sz="2000"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sz="2000"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sz="2000"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r>
            <a:rPr lang="pl-PL" sz="1800" dirty="0" smtClean="0">
              <a:solidFill>
                <a:srgbClr val="FFFF00"/>
              </a:solidFill>
              <a:latin typeface="Calibri" pitchFamily="34" charset="0"/>
            </a:rPr>
            <a:t>Wzrost o 125 mln zł</a:t>
          </a:r>
          <a:endParaRPr lang="pl-PL" sz="1800" dirty="0">
            <a:solidFill>
              <a:srgbClr val="FFFF0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0.57911</cdr:x>
      <cdr:y>0.50847</cdr:y>
    </cdr:from>
    <cdr:to>
      <cdr:x>0.82069</cdr:x>
      <cdr:y>0.5888</cdr:y>
    </cdr:to>
    <cdr:sp macro="" textlink="">
      <cdr:nvSpPr>
        <cdr:cNvPr id="3" name="pole tekstowe 4"/>
        <cdr:cNvSpPr txBox="1"/>
      </cdr:nvSpPr>
      <cdr:spPr>
        <a:xfrm xmlns:a="http://schemas.openxmlformats.org/drawingml/2006/main">
          <a:off x="5005790" y="2143140"/>
          <a:ext cx="208823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algn="ctr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FFFF"/>
              </a:solidFill>
              <a:latin typeface="Arial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FFFF"/>
              </a:solidFill>
              <a:latin typeface="Arial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FFFF"/>
              </a:solidFill>
              <a:latin typeface="Arial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FFFF"/>
              </a:solidFill>
              <a:latin typeface="Arial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sz="2000"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sz="2000"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sz="2000"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sz="2000"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r>
            <a:rPr lang="pl-PL" sz="1600" dirty="0" smtClean="0">
              <a:solidFill>
                <a:srgbClr val="FFFF00"/>
              </a:solidFill>
            </a:rPr>
            <a:t>Wzrost o 53 mln zł</a:t>
          </a:r>
          <a:endParaRPr lang="pl-PL" sz="1600" dirty="0">
            <a:solidFill>
              <a:srgbClr val="FFFF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0.01821</cdr:x>
      <cdr:y>0.91304</cdr:y>
    </cdr:from>
    <cdr:to>
      <cdr:x>0.53721</cdr:x>
      <cdr:y>0.97604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44016" y="4536504"/>
          <a:ext cx="4104456" cy="313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0" i="1" dirty="0" smtClean="0">
              <a:solidFill>
                <a:schemeClr val="tx1"/>
              </a:solidFill>
              <a:latin typeface="Calibri" pitchFamily="34" charset="0"/>
            </a:rPr>
            <a:t>* </a:t>
          </a:r>
          <a:r>
            <a:rPr lang="pl-PL" sz="1600" b="0" i="1" dirty="0" smtClean="0">
              <a:solidFill>
                <a:schemeClr val="tx1"/>
              </a:solidFill>
              <a:latin typeface="Calibri" pitchFamily="34" charset="0"/>
            </a:rPr>
            <a:t>Zwiększenie  m.in. w związku z 500+</a:t>
          </a:r>
          <a:endParaRPr lang="pl-PL" sz="1600" b="0" i="1" dirty="0">
            <a:solidFill>
              <a:schemeClr val="tx1"/>
            </a:solidFill>
            <a:latin typeface="Calibr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0.77706</cdr:x>
      <cdr:y>0.34079</cdr:y>
    </cdr:from>
    <cdr:to>
      <cdr:x>0.98658</cdr:x>
      <cdr:y>0.39656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5857916" y="2437441"/>
          <a:ext cx="1579489" cy="398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l-PL"/>
          </a:defPPr>
          <a:lvl1pPr algn="ctr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FFFF"/>
              </a:solidFill>
              <a:latin typeface="Arial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FFFF"/>
              </a:solidFill>
              <a:latin typeface="Arial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FFFF"/>
              </a:solidFill>
              <a:latin typeface="Arial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FFFF"/>
              </a:solidFill>
              <a:latin typeface="Arial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sz="2000"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sz="2000"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sz="2000"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sz="2000"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 algn="r">
            <a:spcBef>
              <a:spcPct val="50000"/>
            </a:spcBef>
            <a:defRPr/>
          </a:pPr>
          <a:r>
            <a:rPr lang="pl-PL" dirty="0" smtClean="0">
              <a:solidFill>
                <a:srgbClr val="FF0000"/>
              </a:solidFill>
              <a:latin typeface="Calibri" pitchFamily="34" charset="0"/>
            </a:rPr>
            <a:t>1 455</a:t>
          </a:r>
          <a:endParaRPr lang="pl-PL" dirty="0">
            <a:solidFill>
              <a:srgbClr val="FF0000"/>
            </a:solidFill>
            <a:effectLst>
              <a:outerShdw blurRad="38100" dist="38100" dir="2700000" algn="tl">
                <a:srgbClr val="000000"/>
              </a:outerShdw>
            </a:effectLst>
            <a:latin typeface="Calibri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0.00302</cdr:x>
      <cdr:y>0.76122</cdr:y>
    </cdr:from>
    <cdr:to>
      <cdr:x>0.45949</cdr:x>
      <cdr:y>0.81697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6178" y="3453278"/>
          <a:ext cx="3956714" cy="252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pl-PL" sz="1400" b="0" i="1" dirty="0" smtClean="0">
              <a:solidFill>
                <a:srgbClr val="FFFFFF"/>
              </a:solidFill>
              <a:latin typeface="Calibri" pitchFamily="34" charset="0"/>
            </a:rPr>
            <a:t>* </a:t>
          </a:r>
          <a:r>
            <a:rPr lang="pl-PL" sz="1600" b="0" i="1" dirty="0" smtClean="0">
              <a:solidFill>
                <a:srgbClr val="FFFFFF"/>
              </a:solidFill>
              <a:latin typeface="Calibri" pitchFamily="34" charset="0"/>
            </a:rPr>
            <a:t>Zwiększenie  m.in. w związku z 500+</a:t>
          </a:r>
          <a:endParaRPr lang="pl-PL" sz="1600" b="0" i="1" dirty="0">
            <a:solidFill>
              <a:srgbClr val="FFFFFF"/>
            </a:solidFill>
            <a:latin typeface="Calibri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0.11473</cdr:x>
      <cdr:y>0.58824</cdr:y>
    </cdr:from>
    <cdr:to>
      <cdr:x>0.21307</cdr:x>
      <cdr:y>0.72059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008112" y="2880320"/>
          <a:ext cx="86409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b="1" dirty="0" smtClean="0">
              <a:solidFill>
                <a:srgbClr val="FFFF00"/>
              </a:solidFill>
              <a:latin typeface="Calibri" pitchFamily="34" charset="0"/>
            </a:rPr>
            <a:t>279 mln zł</a:t>
          </a:r>
          <a:endParaRPr lang="pl-PL" sz="1800" b="1" dirty="0">
            <a:solidFill>
              <a:srgbClr val="FFFF0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0.54087</cdr:x>
      <cdr:y>0.38235</cdr:y>
    </cdr:from>
    <cdr:to>
      <cdr:x>0.54087</cdr:x>
      <cdr:y>0.54412</cdr:y>
    </cdr:to>
    <cdr:sp macro="" textlink="">
      <cdr:nvSpPr>
        <cdr:cNvPr id="14" name="Łącznik prosty ze strzałką 13"/>
        <cdr:cNvSpPr/>
      </cdr:nvSpPr>
      <cdr:spPr bwMode="auto">
        <a:xfrm xmlns:a="http://schemas.openxmlformats.org/drawingml/2006/main">
          <a:off x="4752528" y="1872208"/>
          <a:ext cx="0" cy="792088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2"/>
        </a:solidFill>
        <a:ln xmlns:a="http://schemas.openxmlformats.org/drawingml/2006/main" w="25400" cap="flat" cmpd="sng" algn="ctr">
          <a:solidFill>
            <a:srgbClr val="FFFF00"/>
          </a:solidFill>
          <a:prstDash val="solid"/>
          <a:round/>
          <a:headEnd type="arrow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252000" bIns="45720" numCol="1" anchor="ctr" anchorCtr="0" compatLnSpc="1">
          <a:prstTxWarp prst="textNoShape">
            <a:avLst/>
          </a:prstTxWarp>
          <a:spAutoFit/>
        </a:bodyPr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0.44253</cdr:x>
      <cdr:y>0.42647</cdr:y>
    </cdr:from>
    <cdr:to>
      <cdr:x>0.54087</cdr:x>
      <cdr:y>0.55882</cdr:y>
    </cdr:to>
    <cdr:sp macro="" textlink="">
      <cdr:nvSpPr>
        <cdr:cNvPr id="15" name="pole tekstowe 1"/>
        <cdr:cNvSpPr txBox="1"/>
      </cdr:nvSpPr>
      <cdr:spPr>
        <a:xfrm xmlns:a="http://schemas.openxmlformats.org/drawingml/2006/main">
          <a:off x="3888432" y="2088232"/>
          <a:ext cx="86409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pl-PL" sz="1800" b="1" dirty="0" smtClean="0">
              <a:solidFill>
                <a:srgbClr val="FFFF00"/>
              </a:solidFill>
              <a:latin typeface="Calibri" pitchFamily="34" charset="0"/>
            </a:rPr>
            <a:t>424 mln zł</a:t>
          </a:r>
          <a:endParaRPr lang="pl-PL" sz="1800" b="1" dirty="0">
            <a:solidFill>
              <a:srgbClr val="FFFF0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0.88505</cdr:x>
      <cdr:y>0.07353</cdr:y>
    </cdr:from>
    <cdr:to>
      <cdr:x>0.88505</cdr:x>
      <cdr:y>0.14706</cdr:y>
    </cdr:to>
    <cdr:sp macro="" textlink="">
      <cdr:nvSpPr>
        <cdr:cNvPr id="17" name="Łącznik prosty ze strzałką 16"/>
        <cdr:cNvSpPr/>
      </cdr:nvSpPr>
      <cdr:spPr bwMode="auto">
        <a:xfrm xmlns:a="http://schemas.openxmlformats.org/drawingml/2006/main">
          <a:off x="7776864" y="360040"/>
          <a:ext cx="0" cy="36004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2"/>
        </a:solidFill>
        <a:ln xmlns:a="http://schemas.openxmlformats.org/drawingml/2006/main" w="25400" cap="flat" cmpd="sng" algn="ctr">
          <a:solidFill>
            <a:srgbClr val="FFFF00"/>
          </a:solidFill>
          <a:prstDash val="solid"/>
          <a:round/>
          <a:headEnd type="arrow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252000" bIns="45720" numCol="1" anchor="ctr" anchorCtr="0" compatLnSpc="1">
          <a:prstTxWarp prst="textNoShape">
            <a:avLst/>
          </a:prstTxWarp>
          <a:spAutoFit/>
        </a:bodyPr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0.89325</cdr:x>
      <cdr:y>0.04412</cdr:y>
    </cdr:from>
    <cdr:to>
      <cdr:x>1</cdr:x>
      <cdr:y>0.17647</cdr:y>
    </cdr:to>
    <cdr:sp macro="" textlink="">
      <cdr:nvSpPr>
        <cdr:cNvPr id="18" name="pole tekstowe 1"/>
        <cdr:cNvSpPr txBox="1"/>
      </cdr:nvSpPr>
      <cdr:spPr>
        <a:xfrm xmlns:a="http://schemas.openxmlformats.org/drawingml/2006/main">
          <a:off x="7848872" y="216024"/>
          <a:ext cx="93800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pl-PL" sz="1800" b="1" dirty="0" smtClean="0">
              <a:solidFill>
                <a:srgbClr val="FFFF00"/>
              </a:solidFill>
              <a:latin typeface="Calibri" pitchFamily="34" charset="0"/>
            </a:rPr>
            <a:t>200 mln zł</a:t>
          </a:r>
          <a:endParaRPr lang="pl-PL" sz="1800" b="1" dirty="0">
            <a:solidFill>
              <a:srgbClr val="FFFF00"/>
            </a:solidFill>
            <a:latin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7A4A47F3-D3B9-44B2-8CD8-22DF0AA133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92522879-AD7B-40BE-9E64-AFA1B46202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685FA-E014-44F9-8A4D-DB7D5032E1FA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88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153" tIns="46077" rIns="92153" bIns="46077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569A29-01F3-4F58-852B-88C7BEFD1413}" type="slidenum">
              <a:rPr lang="pl-PL" smtClean="0"/>
              <a:pPr/>
              <a:t>8</a:t>
            </a:fld>
            <a:endParaRPr lang="pl-PL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153" tIns="46077" rIns="92153" bIns="46077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88B79-705B-4676-943A-19CA377822A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07175" y="538163"/>
            <a:ext cx="2238375" cy="4978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-107950" y="538163"/>
            <a:ext cx="6562725" cy="4978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5F8E6-CB5A-4FA4-AB26-109FB15EBD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BD4E8-0B6A-433D-B33D-362C3BADF4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00113" y="1916113"/>
            <a:ext cx="3895725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48238" y="1916113"/>
            <a:ext cx="3897312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D0E2B-ECE8-4E4D-80C1-46EFC28FAA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7400F-54D1-44AF-9576-806EF16F47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7BDC3-5FA0-4A8B-9615-5553D96DF12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2C2E9-45FE-44A7-8274-9C9D0A67CD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F3163-B211-4A01-8462-3DD84F593F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A5A87-7953-42F4-9CA7-CCFAB0DA8E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DB784-E113-4825-9E36-966093A0CF5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50825" y="0"/>
          <a:ext cx="4595813" cy="6453188"/>
        </p:xfrm>
        <a:graphic>
          <a:graphicData uri="http://schemas.openxmlformats.org/presentationml/2006/ole">
            <p:oleObj spid="_x0000_s1026" name="CorelDRAW" r:id="rId13" imgW="2154960" imgH="3021840" progId="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4211638" y="5851525"/>
          <a:ext cx="4702175" cy="895350"/>
        </p:xfrm>
        <a:graphic>
          <a:graphicData uri="http://schemas.openxmlformats.org/presentationml/2006/ole">
            <p:oleObj spid="_x0000_s1027" name="CorelDRAW" r:id="rId14" imgW="5992560" imgH="1139400" progId="">
              <p:embed/>
            </p:oleObj>
          </a:graphicData>
        </a:graphic>
      </p:graphicFrame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42175" y="0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CF0D520-DC79-4AAC-A19D-68DAEDDF6F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59399" name="Rectangle 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-107950" y="538163"/>
            <a:ext cx="6119813" cy="404812"/>
          </a:xfrm>
          <a:prstGeom prst="rect">
            <a:avLst/>
          </a:prstGeom>
          <a:solidFill>
            <a:srgbClr val="000066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252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59400" name="Rectangle 8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900113" y="1916113"/>
            <a:ext cx="79454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236538" y="5910263"/>
          <a:ext cx="2233612" cy="625475"/>
        </p:xfrm>
        <a:graphic>
          <a:graphicData uri="http://schemas.openxmlformats.org/presentationml/2006/ole">
            <p:oleObj spid="_x0000_s1028" name="CorelDRAW" r:id="rId15" imgW="6303960" imgH="1762200" progId="">
              <p:embed/>
            </p:oleObj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Blip>
          <a:blip r:embed="rId16"/>
        </a:buBlip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Blip>
          <a:blip r:embed="rId16"/>
        </a:buBlip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Blip>
          <a:blip r:embed="rId16"/>
        </a:buBlip>
        <a:defRPr sz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Blip>
          <a:blip r:embed="rId16"/>
        </a:buBlip>
        <a:defRPr sz="1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Blip>
          <a:blip r:embed="rId16"/>
        </a:buBlip>
        <a:defRPr sz="1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Blip>
          <a:blip r:embed="rId16"/>
        </a:buBlip>
        <a:defRPr sz="1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Blip>
          <a:blip r:embed="rId16"/>
        </a:buBlip>
        <a:defRPr sz="1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Blip>
          <a:blip r:embed="rId16"/>
        </a:buBlip>
        <a:defRPr sz="1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8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E2DF6-8F85-4865-A57F-6A4B39257EAB}" type="slidenum">
              <a:rPr lang="pl-PL"/>
              <a:pPr>
                <a:defRPr/>
              </a:pPr>
              <a:t>1</a:t>
            </a:fld>
            <a:endParaRPr lang="pl-PL"/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8861425" y="6553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fld id="{48EDF2B2-2CD8-40FF-A6B0-E5045D63CFBA}" type="slidenum">
              <a:rPr lang="pl-PL" sz="1400" b="0">
                <a:solidFill>
                  <a:srgbClr val="000000"/>
                </a:solidFill>
              </a:rPr>
              <a:pPr algn="r"/>
              <a:t>1</a:t>
            </a:fld>
            <a:endParaRPr lang="pl-PL" sz="1400" b="0" dirty="0"/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6"/>
          <p:cNvSpPr>
            <a:spLocks noRot="1" noChangeArrowheads="1"/>
          </p:cNvSpPr>
          <p:nvPr/>
        </p:nvSpPr>
        <p:spPr bwMode="auto">
          <a:xfrm>
            <a:off x="827584" y="5301208"/>
            <a:ext cx="8460432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rIns="25200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3600" b="0" dirty="0" smtClean="0">
                <a:latin typeface="Calibri" pitchFamily="34" charset="0"/>
              </a:rPr>
              <a:t>PROJEKT BUDŻETU WROCŁAWIA 2020</a:t>
            </a:r>
            <a:endParaRPr lang="pl-PL" sz="3600" b="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lajd 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791" y="0"/>
            <a:ext cx="9172791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411760" y="-27384"/>
            <a:ext cx="6516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l-PL" sz="2800" dirty="0" smtClean="0">
                <a:solidFill>
                  <a:srgbClr val="003399"/>
                </a:solidFill>
                <a:latin typeface="Calibri" pitchFamily="34" charset="0"/>
              </a:rPr>
              <a:t>TRANSPORT</a:t>
            </a:r>
            <a:r>
              <a:rPr lang="pl-PL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endParaRPr lang="pl-PL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411760" y="332656"/>
            <a:ext cx="6516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l-PL" sz="1600" dirty="0" smtClean="0">
                <a:solidFill>
                  <a:srgbClr val="003399"/>
                </a:solidFill>
                <a:latin typeface="Calibri" pitchFamily="34" charset="0"/>
              </a:rPr>
              <a:t>WYBRANE ZADANIA I PROGRAMY W 2020</a:t>
            </a:r>
            <a:endParaRPr lang="pl-PL" sz="16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63688" y="980728"/>
            <a:ext cx="73803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rgbClr val="003399"/>
                </a:solidFill>
                <a:latin typeface="Calibri" pitchFamily="34" charset="0"/>
              </a:rPr>
              <a:t>  </a:t>
            </a:r>
            <a:r>
              <a:rPr lang="pl-PL" sz="1600" dirty="0" smtClean="0">
                <a:solidFill>
                  <a:srgbClr val="003399"/>
                </a:solidFill>
                <a:latin typeface="Calibri" pitchFamily="34" charset="0"/>
              </a:rPr>
              <a:t>BUDOWA WYDZIELONEJ TRASY AUTOBUSOWO-TRAMWAJOWEJ   </a:t>
            </a:r>
            <a:br>
              <a:rPr lang="pl-PL" sz="1600" dirty="0" smtClean="0">
                <a:solidFill>
                  <a:srgbClr val="003399"/>
                </a:solidFill>
                <a:latin typeface="Calibri" pitchFamily="34" charset="0"/>
              </a:rPr>
            </a:br>
            <a:r>
              <a:rPr lang="pl-PL" sz="1600" dirty="0" smtClean="0">
                <a:solidFill>
                  <a:srgbClr val="003399"/>
                </a:solidFill>
                <a:latin typeface="Calibri" pitchFamily="34" charset="0"/>
              </a:rPr>
              <a:t>    NA NOWY DWÓR                   				 </a:t>
            </a:r>
            <a:r>
              <a:rPr lang="pl-PL" sz="1800" dirty="0" smtClean="0">
                <a:solidFill>
                  <a:srgbClr val="003399"/>
                </a:solidFill>
                <a:latin typeface="Calibri" pitchFamily="34" charset="0"/>
              </a:rPr>
              <a:t>-  110,9 mln zł</a:t>
            </a:r>
          </a:p>
        </p:txBody>
      </p:sp>
      <p:sp>
        <p:nvSpPr>
          <p:cNvPr id="8" name="Prostokąt 7"/>
          <p:cNvSpPr/>
          <p:nvPr/>
        </p:nvSpPr>
        <p:spPr>
          <a:xfrm>
            <a:off x="1763688" y="1643050"/>
            <a:ext cx="73803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l-PL" sz="1600" dirty="0" smtClean="0">
                <a:solidFill>
                  <a:srgbClr val="3366CC"/>
                </a:solidFill>
                <a:latin typeface="Calibri" pitchFamily="34" charset="0"/>
              </a:rPr>
              <a:t>  </a:t>
            </a:r>
            <a:r>
              <a:rPr lang="pl-PL" sz="1600" dirty="0" smtClean="0">
                <a:solidFill>
                  <a:srgbClr val="003399"/>
                </a:solidFill>
                <a:latin typeface="Calibri" pitchFamily="34" charset="0"/>
              </a:rPr>
              <a:t>PROGRAM POPRAWY STANU TECHNICZNEGO INFRASTRUKTURY DROGOWEJ</a:t>
            </a:r>
            <a:r>
              <a:rPr lang="pl-PL" sz="1600" dirty="0" smtClean="0">
                <a:solidFill>
                  <a:srgbClr val="3366CC"/>
                </a:solidFill>
                <a:latin typeface="Calibri" pitchFamily="34" charset="0"/>
              </a:rPr>
              <a:t/>
            </a:r>
            <a:br>
              <a:rPr lang="pl-PL" sz="1600" dirty="0" smtClean="0">
                <a:solidFill>
                  <a:srgbClr val="3366CC"/>
                </a:solidFill>
                <a:latin typeface="Calibri" pitchFamily="34" charset="0"/>
              </a:rPr>
            </a:br>
            <a:r>
              <a:rPr lang="pl-PL" sz="1600" dirty="0" smtClean="0">
                <a:solidFill>
                  <a:srgbClr val="003399"/>
                </a:solidFill>
                <a:latin typeface="Calibri" pitchFamily="34" charset="0"/>
              </a:rPr>
              <a:t>                                                                                                                            - </a:t>
            </a:r>
            <a:r>
              <a:rPr lang="pl-PL" sz="1800" dirty="0" smtClean="0">
                <a:solidFill>
                  <a:srgbClr val="003399"/>
                </a:solidFill>
                <a:latin typeface="Calibri" pitchFamily="34" charset="0"/>
              </a:rPr>
              <a:t>66,8 mln zł</a:t>
            </a:r>
          </a:p>
        </p:txBody>
      </p:sp>
      <p:sp>
        <p:nvSpPr>
          <p:cNvPr id="9" name="Prostokąt 8"/>
          <p:cNvSpPr/>
          <p:nvPr/>
        </p:nvSpPr>
        <p:spPr>
          <a:xfrm>
            <a:off x="1763688" y="2214554"/>
            <a:ext cx="73803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l-PL" sz="1600" dirty="0" smtClean="0">
                <a:solidFill>
                  <a:srgbClr val="3366CC"/>
                </a:solidFill>
                <a:latin typeface="Calibri" pitchFamily="34" charset="0"/>
              </a:rPr>
              <a:t>  </a:t>
            </a:r>
            <a:r>
              <a:rPr lang="pl-PL" sz="1600" dirty="0" smtClean="0">
                <a:solidFill>
                  <a:srgbClr val="003399"/>
                </a:solidFill>
                <a:latin typeface="Calibri" pitchFamily="34" charset="0"/>
              </a:rPr>
              <a:t>ZINTEGROWANY SYSTEM TRANSPORTU SZYNOWEGO W AGLOMERACJI I WE </a:t>
            </a:r>
            <a:br>
              <a:rPr lang="pl-PL" sz="1600" dirty="0" smtClean="0">
                <a:solidFill>
                  <a:srgbClr val="003399"/>
                </a:solidFill>
                <a:latin typeface="Calibri" pitchFamily="34" charset="0"/>
              </a:rPr>
            </a:br>
            <a:r>
              <a:rPr lang="pl-PL" sz="1600" dirty="0" smtClean="0">
                <a:solidFill>
                  <a:srgbClr val="003399"/>
                </a:solidFill>
                <a:latin typeface="Calibri" pitchFamily="34" charset="0"/>
              </a:rPr>
              <a:t>    WROCŁAWIU – etap III                                                                              </a:t>
            </a:r>
            <a:r>
              <a:rPr lang="pl-PL" sz="1800" dirty="0" smtClean="0">
                <a:solidFill>
                  <a:srgbClr val="003399"/>
                </a:solidFill>
                <a:latin typeface="Calibri" pitchFamily="34" charset="0"/>
              </a:rPr>
              <a:t>- 53,8 mln zł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763688" y="2786058"/>
            <a:ext cx="7380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l-PL" sz="1600" dirty="0" smtClean="0">
                <a:solidFill>
                  <a:srgbClr val="3366CC"/>
                </a:solidFill>
                <a:latin typeface="Calibri" pitchFamily="34" charset="0"/>
              </a:rPr>
              <a:t>  </a:t>
            </a:r>
            <a:r>
              <a:rPr lang="pl-PL" sz="1600" dirty="0" smtClean="0">
                <a:solidFill>
                  <a:srgbClr val="003399"/>
                </a:solidFill>
                <a:latin typeface="Calibri" pitchFamily="34" charset="0"/>
              </a:rPr>
              <a:t>BUDOWA ALEI WIELKIEJ WYSPY WE WROCŁAWIU                              </a:t>
            </a:r>
            <a:r>
              <a:rPr lang="pl-PL" sz="1800" dirty="0" smtClean="0">
                <a:solidFill>
                  <a:srgbClr val="003399"/>
                </a:solidFill>
                <a:latin typeface="Calibri" pitchFamily="34" charset="0"/>
              </a:rPr>
              <a:t>- 38,3 mln zł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763688" y="3143248"/>
            <a:ext cx="73803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l-PL" sz="1600" dirty="0" smtClean="0">
                <a:solidFill>
                  <a:srgbClr val="3366CC"/>
                </a:solidFill>
                <a:latin typeface="Calibri" pitchFamily="34" charset="0"/>
              </a:rPr>
              <a:t>  </a:t>
            </a:r>
            <a:r>
              <a:rPr lang="pl-PL" sz="1600" dirty="0" smtClean="0">
                <a:solidFill>
                  <a:srgbClr val="003399"/>
                </a:solidFill>
                <a:latin typeface="Calibri" pitchFamily="34" charset="0"/>
              </a:rPr>
              <a:t>PRZEBUDOWA ULIC W CIĄGU DROGI WOJEWÓDZKIEJ NR 342 </a:t>
            </a:r>
            <a:br>
              <a:rPr lang="pl-PL" sz="1600" dirty="0" smtClean="0">
                <a:solidFill>
                  <a:srgbClr val="003399"/>
                </a:solidFill>
                <a:latin typeface="Calibri" pitchFamily="34" charset="0"/>
              </a:rPr>
            </a:br>
            <a:r>
              <a:rPr lang="pl-PL" sz="1600" dirty="0" smtClean="0">
                <a:solidFill>
                  <a:srgbClr val="003399"/>
                </a:solidFill>
                <a:latin typeface="Calibri" pitchFamily="34" charset="0"/>
              </a:rPr>
              <a:t>   (Obornicka, Pęgowska, Zajączkowska, Pełczyńska)                              </a:t>
            </a:r>
            <a:r>
              <a:rPr lang="pl-PL" sz="1800" dirty="0" smtClean="0">
                <a:solidFill>
                  <a:srgbClr val="003399"/>
                </a:solidFill>
                <a:latin typeface="Calibri" pitchFamily="34" charset="0"/>
              </a:rPr>
              <a:t>- 37,2 mln zł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763688" y="3786190"/>
            <a:ext cx="73803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l-PL" sz="1600" dirty="0" smtClean="0">
                <a:solidFill>
                  <a:srgbClr val="3366CC"/>
                </a:solidFill>
                <a:latin typeface="Calibri" pitchFamily="34" charset="0"/>
              </a:rPr>
              <a:t>  </a:t>
            </a:r>
            <a:r>
              <a:rPr lang="pl-PL" sz="1600" dirty="0" smtClean="0">
                <a:solidFill>
                  <a:srgbClr val="003399"/>
                </a:solidFill>
                <a:latin typeface="Calibri" pitchFamily="34" charset="0"/>
              </a:rPr>
              <a:t>PROGRAM DRÓG ROWEROWYCH WE WROCŁAWIU – etap II</a:t>
            </a:r>
            <a:r>
              <a:rPr lang="pl-PL" sz="1600" dirty="0" smtClean="0">
                <a:solidFill>
                  <a:srgbClr val="3366CC"/>
                </a:solidFill>
                <a:latin typeface="Calibri" pitchFamily="34" charset="0"/>
              </a:rPr>
              <a:t/>
            </a:r>
            <a:br>
              <a:rPr lang="pl-PL" sz="1600" dirty="0" smtClean="0">
                <a:solidFill>
                  <a:srgbClr val="3366CC"/>
                </a:solidFill>
                <a:latin typeface="Calibri" pitchFamily="34" charset="0"/>
              </a:rPr>
            </a:br>
            <a:r>
              <a:rPr lang="pl-PL" sz="1800" dirty="0" smtClean="0">
                <a:solidFill>
                  <a:srgbClr val="003399"/>
                </a:solidFill>
                <a:latin typeface="Calibri" pitchFamily="34" charset="0"/>
              </a:rPr>
              <a:t>                                                                                                                - 15 mln zł</a:t>
            </a:r>
          </a:p>
        </p:txBody>
      </p:sp>
      <p:pic>
        <p:nvPicPr>
          <p:cNvPr id="8194" name="Picture 2" descr="Znalezione obrazy dla zapytania: tramwaj popowic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357694"/>
            <a:ext cx="2357454" cy="1542958"/>
          </a:xfrm>
          <a:prstGeom prst="rect">
            <a:avLst/>
          </a:prstGeom>
          <a:noFill/>
        </p:spPr>
      </p:pic>
      <p:pic>
        <p:nvPicPr>
          <p:cNvPr id="8198" name="Picture 6" descr="Obraz mo&amp;zdot;e zawiera&amp;cacute;: 1 osoba, poci&amp;aogon;g i na zewn&amp;aogon;t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357694"/>
            <a:ext cx="2786082" cy="15473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lajd 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791" y="0"/>
            <a:ext cx="9172791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411760" y="-27384"/>
            <a:ext cx="6516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l-PL" sz="2800" dirty="0" smtClean="0">
                <a:solidFill>
                  <a:srgbClr val="003399"/>
                </a:solidFill>
                <a:latin typeface="Calibri" pitchFamily="34" charset="0"/>
              </a:rPr>
              <a:t>EDUKACJA</a:t>
            </a:r>
            <a:r>
              <a:rPr lang="pl-PL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endParaRPr lang="pl-PL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411760" y="332656"/>
            <a:ext cx="6516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l-PL" sz="1600" dirty="0" smtClean="0">
                <a:solidFill>
                  <a:srgbClr val="003399"/>
                </a:solidFill>
                <a:latin typeface="Calibri" pitchFamily="34" charset="0"/>
              </a:rPr>
              <a:t>WYBRANE ZADANIA I PROGRAMY W 2020</a:t>
            </a:r>
            <a:endParaRPr lang="pl-PL" sz="16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63688" y="1285860"/>
            <a:ext cx="7380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l-PL" sz="1600" dirty="0" smtClean="0">
                <a:solidFill>
                  <a:srgbClr val="3366CC"/>
                </a:solidFill>
                <a:latin typeface="Calibri" pitchFamily="34" charset="0"/>
              </a:rPr>
              <a:t>  </a:t>
            </a:r>
            <a:r>
              <a:rPr lang="pl-PL" sz="1800" dirty="0" smtClean="0">
                <a:solidFill>
                  <a:srgbClr val="003399"/>
                </a:solidFill>
                <a:latin typeface="Calibri" pitchFamily="34" charset="0"/>
              </a:rPr>
              <a:t>BUDOWA I KOMPLEKSOWA PRZEBUDOWA SZKÓŁ PODSTAWOWYCH, </a:t>
            </a:r>
            <a:br>
              <a:rPr lang="pl-PL" sz="1800" dirty="0" smtClean="0">
                <a:solidFill>
                  <a:srgbClr val="003399"/>
                </a:solidFill>
                <a:latin typeface="Calibri" pitchFamily="34" charset="0"/>
              </a:rPr>
            </a:br>
            <a:r>
              <a:rPr lang="pl-PL" sz="1800" dirty="0" smtClean="0">
                <a:solidFill>
                  <a:srgbClr val="003399"/>
                </a:solidFill>
                <a:latin typeface="Calibri" pitchFamily="34" charset="0"/>
              </a:rPr>
              <a:t>   PONADPODSTAWOWYCH I PRZEDSZKOLI                                       - 48 mln zł</a:t>
            </a:r>
          </a:p>
          <a:p>
            <a:pPr algn="l">
              <a:spcBef>
                <a:spcPct val="50000"/>
              </a:spcBef>
              <a:defRPr/>
            </a:pPr>
            <a:endParaRPr lang="pl-PL" sz="18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l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pl-PL" sz="18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763688" y="2428868"/>
            <a:ext cx="7380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l-PL" sz="1600" dirty="0" smtClean="0">
                <a:solidFill>
                  <a:srgbClr val="3366CC"/>
                </a:solidFill>
                <a:latin typeface="Calibri" pitchFamily="34" charset="0"/>
              </a:rPr>
              <a:t>  </a:t>
            </a:r>
            <a:r>
              <a:rPr lang="pl-PL" sz="1800" dirty="0" smtClean="0">
                <a:solidFill>
                  <a:srgbClr val="003399"/>
                </a:solidFill>
                <a:latin typeface="Calibri" pitchFamily="34" charset="0"/>
              </a:rPr>
              <a:t>BUDOWA I PRZEBUDOWA INFRASTRUKTURY SPORTOWEJ </a:t>
            </a:r>
            <a:br>
              <a:rPr lang="pl-PL" sz="1800" dirty="0" smtClean="0">
                <a:solidFill>
                  <a:srgbClr val="003399"/>
                </a:solidFill>
                <a:latin typeface="Calibri" pitchFamily="34" charset="0"/>
              </a:rPr>
            </a:br>
            <a:r>
              <a:rPr lang="pl-PL" sz="1800" dirty="0" smtClean="0">
                <a:solidFill>
                  <a:srgbClr val="003399"/>
                </a:solidFill>
                <a:latin typeface="Calibri" pitchFamily="34" charset="0"/>
              </a:rPr>
              <a:t>   W OBIEKTACH OŚWIATOWYCH                                                       -  8,8 mln zł</a:t>
            </a:r>
          </a:p>
          <a:p>
            <a:pPr algn="l">
              <a:spcBef>
                <a:spcPct val="50000"/>
              </a:spcBef>
              <a:defRPr/>
            </a:pPr>
            <a:endParaRPr lang="pl-PL" sz="18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l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pl-PL" sz="18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7170" name="Picture 2" descr="https://www.wroclaw.pl/portal/files/news/22471/semplowo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643314"/>
            <a:ext cx="3448534" cy="1857388"/>
          </a:xfrm>
          <a:prstGeom prst="rect">
            <a:avLst/>
          </a:prstGeom>
          <a:noFill/>
        </p:spPr>
      </p:pic>
      <p:pic>
        <p:nvPicPr>
          <p:cNvPr id="7172" name="Picture 4" descr="https://www.wroclaw.pl/files/cmsdocuments/27883876/O-edukacji-we-Wroclawiu-w-nowej-siedzibie-V-LO-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643314"/>
            <a:ext cx="3302026" cy="18573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lajd 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791" y="0"/>
            <a:ext cx="9172791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411760" y="-27384"/>
            <a:ext cx="6516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l-PL" sz="2800" dirty="0" smtClean="0">
                <a:solidFill>
                  <a:srgbClr val="003399"/>
                </a:solidFill>
                <a:latin typeface="Calibri" pitchFamily="34" charset="0"/>
              </a:rPr>
              <a:t>ZADANIA PRIORYTETOWE</a:t>
            </a:r>
            <a:r>
              <a:rPr lang="pl-PL" dirty="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endParaRPr lang="pl-PL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411760" y="332656"/>
            <a:ext cx="6516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l-PL" sz="1600" dirty="0" smtClean="0">
                <a:solidFill>
                  <a:srgbClr val="003399"/>
                </a:solidFill>
                <a:latin typeface="Calibri" pitchFamily="34" charset="0"/>
              </a:rPr>
              <a:t>WYBRANE ZADANIA I PROGRAMY W 2020</a:t>
            </a:r>
            <a:endParaRPr lang="pl-PL" sz="16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63688" y="1357298"/>
            <a:ext cx="7380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l-PL" sz="1600" dirty="0" smtClean="0">
                <a:solidFill>
                  <a:srgbClr val="3366CC"/>
                </a:solidFill>
                <a:latin typeface="Calibri" pitchFamily="34" charset="0"/>
              </a:rPr>
              <a:t>    </a:t>
            </a:r>
            <a:r>
              <a:rPr lang="pl-PL" sz="1800" dirty="0" smtClean="0">
                <a:solidFill>
                  <a:srgbClr val="003399"/>
                </a:solidFill>
                <a:latin typeface="Calibri" pitchFamily="34" charset="0"/>
              </a:rPr>
              <a:t>MIEJSKI PROGRAM WYMIANY ŹRÓDEŁ OGRZEWANIA           - 43,8 mln zł</a:t>
            </a:r>
          </a:p>
          <a:p>
            <a:pPr algn="l">
              <a:spcBef>
                <a:spcPct val="50000"/>
              </a:spcBef>
              <a:defRPr/>
            </a:pPr>
            <a:endParaRPr lang="pl-PL" sz="18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l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pl-PL" sz="18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763688" y="1857364"/>
            <a:ext cx="7380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l-PL" sz="1600" dirty="0" smtClean="0">
                <a:solidFill>
                  <a:srgbClr val="003399"/>
                </a:solidFill>
                <a:latin typeface="Calibri" pitchFamily="34" charset="0"/>
              </a:rPr>
              <a:t>    </a:t>
            </a:r>
            <a:r>
              <a:rPr lang="pl-PL" sz="1800" dirty="0" smtClean="0">
                <a:solidFill>
                  <a:srgbClr val="003399"/>
                </a:solidFill>
                <a:latin typeface="Calibri" pitchFamily="34" charset="0"/>
              </a:rPr>
              <a:t>PROGRAM INICJATYW RAD OSIEDLI                                               - 38 mln zł</a:t>
            </a:r>
          </a:p>
          <a:p>
            <a:pPr algn="l">
              <a:spcBef>
                <a:spcPct val="50000"/>
              </a:spcBef>
              <a:defRPr/>
            </a:pPr>
            <a:endParaRPr lang="pl-PL" sz="18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l">
              <a:spcBef>
                <a:spcPct val="50000"/>
              </a:spcBef>
              <a:defRPr/>
            </a:pPr>
            <a:endParaRPr lang="pl-PL" sz="18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763688" y="2428868"/>
            <a:ext cx="7380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l-PL" sz="1600" dirty="0" smtClean="0">
                <a:solidFill>
                  <a:srgbClr val="3366CC"/>
                </a:solidFill>
                <a:latin typeface="Calibri" pitchFamily="34" charset="0"/>
              </a:rPr>
              <a:t>    </a:t>
            </a:r>
            <a:r>
              <a:rPr lang="pl-PL" sz="1800" dirty="0" smtClean="0">
                <a:solidFill>
                  <a:srgbClr val="003399"/>
                </a:solidFill>
                <a:latin typeface="Calibri" pitchFamily="34" charset="0"/>
              </a:rPr>
              <a:t>PROGRAM REWITALIZACJI KOMUNALNEGO ZASOBU  </a:t>
            </a:r>
            <a:br>
              <a:rPr lang="pl-PL" sz="1800" dirty="0" smtClean="0">
                <a:solidFill>
                  <a:srgbClr val="003399"/>
                </a:solidFill>
                <a:latin typeface="Calibri" pitchFamily="34" charset="0"/>
              </a:rPr>
            </a:br>
            <a:r>
              <a:rPr lang="pl-PL" sz="1800" dirty="0" smtClean="0">
                <a:solidFill>
                  <a:srgbClr val="003399"/>
                </a:solidFill>
                <a:latin typeface="Calibri" pitchFamily="34" charset="0"/>
              </a:rPr>
              <a:t>     MIESZKANIOWEGO                                                                        - 35,8 mln zł</a:t>
            </a:r>
          </a:p>
          <a:p>
            <a:pPr algn="l">
              <a:spcBef>
                <a:spcPct val="50000"/>
              </a:spcBef>
              <a:defRPr/>
            </a:pPr>
            <a:endParaRPr lang="pl-PL" sz="18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l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pl-PL" sz="18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763688" y="3071810"/>
            <a:ext cx="73803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l-PL" sz="1600" dirty="0" smtClean="0">
                <a:solidFill>
                  <a:srgbClr val="3366CC"/>
                </a:solidFill>
                <a:latin typeface="Calibri" pitchFamily="34" charset="0"/>
              </a:rPr>
              <a:t>    </a:t>
            </a:r>
            <a:r>
              <a:rPr lang="pl-PL" sz="1800" dirty="0" smtClean="0">
                <a:solidFill>
                  <a:srgbClr val="003399"/>
                </a:solidFill>
                <a:latin typeface="Calibri" pitchFamily="34" charset="0"/>
              </a:rPr>
              <a:t>WROCŁAWSKI BUDŻET  OBYWATELSKI </a:t>
            </a:r>
            <a:r>
              <a:rPr lang="pl-PL" dirty="0" smtClean="0"/>
              <a:t>35                          </a:t>
            </a:r>
            <a:r>
              <a:rPr lang="pl-PL" dirty="0" smtClean="0">
                <a:solidFill>
                  <a:srgbClr val="003399"/>
                </a:solidFill>
              </a:rPr>
              <a:t>- </a:t>
            </a:r>
            <a:r>
              <a:rPr lang="pl-PL" sz="1800" dirty="0" smtClean="0">
                <a:solidFill>
                  <a:srgbClr val="003399"/>
                </a:solidFill>
                <a:latin typeface="Calibri" pitchFamily="34" charset="0"/>
              </a:rPr>
              <a:t>31 mln zł</a:t>
            </a:r>
          </a:p>
          <a:p>
            <a:pPr algn="l">
              <a:spcBef>
                <a:spcPct val="50000"/>
              </a:spcBef>
              <a:defRPr/>
            </a:pPr>
            <a:endParaRPr lang="pl-PL" sz="18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l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pl-PL" sz="18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763688" y="3500438"/>
            <a:ext cx="73803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l-PL" sz="1600" dirty="0" smtClean="0">
                <a:solidFill>
                  <a:srgbClr val="003399"/>
                </a:solidFill>
                <a:latin typeface="Calibri" pitchFamily="34" charset="0"/>
              </a:rPr>
              <a:t>    </a:t>
            </a:r>
            <a:r>
              <a:rPr lang="pl-PL" sz="1800" dirty="0" smtClean="0">
                <a:solidFill>
                  <a:srgbClr val="003399"/>
                </a:solidFill>
                <a:latin typeface="Calibri" pitchFamily="34" charset="0"/>
              </a:rPr>
              <a:t>PROGRAM RUCHU PIESZEGO</a:t>
            </a:r>
            <a:r>
              <a:rPr lang="pl-PL" dirty="0" smtClean="0">
                <a:solidFill>
                  <a:srgbClr val="003399"/>
                </a:solidFill>
              </a:rPr>
              <a:t>                                           - </a:t>
            </a:r>
            <a:r>
              <a:rPr lang="pl-PL" sz="1800" dirty="0" smtClean="0">
                <a:solidFill>
                  <a:srgbClr val="003399"/>
                </a:solidFill>
                <a:latin typeface="Calibri" pitchFamily="34" charset="0"/>
              </a:rPr>
              <a:t>13 mln zł</a:t>
            </a:r>
          </a:p>
          <a:p>
            <a:pPr algn="l">
              <a:spcBef>
                <a:spcPct val="50000"/>
              </a:spcBef>
              <a:defRPr/>
            </a:pPr>
            <a:endParaRPr lang="pl-PL" sz="18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l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pl-PL" sz="18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6146" name="Picture 2" descr="https://www.wroclaw.pl/files/wiadomosci/park-tarnogajski6%20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000504"/>
            <a:ext cx="2476451" cy="1857338"/>
          </a:xfrm>
          <a:prstGeom prst="rect">
            <a:avLst/>
          </a:prstGeom>
          <a:noFill/>
        </p:spPr>
      </p:pic>
      <p:pic>
        <p:nvPicPr>
          <p:cNvPr id="6148" name="Picture 4" descr="https://www.wroclaw.pl/files/cmsdocuments/37168252/630x350/chod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000504"/>
            <a:ext cx="3286148" cy="18256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lajd 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2791" cy="6858000"/>
          </a:xfrm>
          <a:prstGeom prst="rect">
            <a:avLst/>
          </a:prstGeom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95536" y="1268760"/>
          <a:ext cx="86044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rostokąt 4"/>
          <p:cNvSpPr/>
          <p:nvPr/>
        </p:nvSpPr>
        <p:spPr>
          <a:xfrm>
            <a:off x="1547664" y="220578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dirty="0" smtClean="0">
                <a:solidFill>
                  <a:srgbClr val="003399"/>
                </a:solidFill>
                <a:latin typeface="Calibri" pitchFamily="34" charset="0"/>
              </a:rPr>
              <a:t>WYDATKI BIEŻĄCE I DOCHODY BIEŻĄCE W LATACH 2016 - 2020</a:t>
            </a:r>
            <a:endParaRPr lang="pl-PL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467544" y="5733256"/>
            <a:ext cx="81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l-PL" sz="4000" dirty="0" smtClean="0">
                <a:latin typeface="Calibri" pitchFamily="34" charset="0"/>
              </a:rPr>
              <a:t>Dziękuję za uwagę</a:t>
            </a:r>
            <a:endParaRPr lang="pl-PL" sz="400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lajd 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2791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032448" y="220578"/>
            <a:ext cx="5292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dirty="0" smtClean="0">
                <a:solidFill>
                  <a:srgbClr val="003399"/>
                </a:solidFill>
                <a:latin typeface="Calibri" pitchFamily="34" charset="0"/>
              </a:rPr>
              <a:t>BUDŻET W LATACH 2019 – 2020 (w mln zł)</a:t>
            </a:r>
            <a:endParaRPr lang="pl-PL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9" name="Object 40"/>
          <p:cNvGraphicFramePr>
            <a:graphicFrameLocks noChangeAspect="1"/>
          </p:cNvGraphicFramePr>
          <p:nvPr/>
        </p:nvGraphicFramePr>
        <p:xfrm>
          <a:off x="1547664" y="980728"/>
          <a:ext cx="8172400" cy="493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ajd 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2791" cy="68580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786182" y="220578"/>
            <a:ext cx="5538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dirty="0" smtClean="0">
                <a:solidFill>
                  <a:srgbClr val="003399"/>
                </a:solidFill>
                <a:latin typeface="Calibri" pitchFamily="34" charset="0"/>
              </a:rPr>
              <a:t>PRODUKT KRAJOWY BRUTTO PER CAPITA (zł)</a:t>
            </a:r>
            <a:endParaRPr lang="pl-PL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5" name="Wykres 4"/>
          <p:cNvGraphicFramePr/>
          <p:nvPr/>
        </p:nvGraphicFramePr>
        <p:xfrm>
          <a:off x="1511152" y="1268760"/>
          <a:ext cx="7632848" cy="535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lajd 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2791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635896" y="220578"/>
            <a:ext cx="5292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l-PL" dirty="0" smtClean="0">
                <a:solidFill>
                  <a:srgbClr val="003399"/>
                </a:solidFill>
                <a:latin typeface="Calibri" pitchFamily="34" charset="0"/>
              </a:rPr>
              <a:t>DOCHODY WŁASNE – WPŁYWY (w mln zł)</a:t>
            </a:r>
            <a:endParaRPr lang="pl-PL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Wykres 3"/>
          <p:cNvGraphicFramePr/>
          <p:nvPr/>
        </p:nvGraphicFramePr>
        <p:xfrm>
          <a:off x="539552" y="1124744"/>
          <a:ext cx="86044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rostokąt 5"/>
          <p:cNvSpPr/>
          <p:nvPr/>
        </p:nvSpPr>
        <p:spPr>
          <a:xfrm>
            <a:off x="1500166" y="1785926"/>
            <a:ext cx="772138" cy="338554"/>
          </a:xfrm>
          <a:prstGeom prst="rect">
            <a:avLst/>
          </a:prstGeom>
          <a:solidFill>
            <a:srgbClr val="0A3264"/>
          </a:solidFill>
        </p:spPr>
        <p:txBody>
          <a:bodyPr wrap="square">
            <a:spAutoFit/>
          </a:bodyPr>
          <a:lstStyle/>
          <a:p>
            <a:pPr lvl="0" algn="r" eaLnBrk="0" fontAlgn="ctr" hangingPunct="0">
              <a:spcBef>
                <a:spcPct val="20000"/>
              </a:spcBef>
              <a:buClr>
                <a:srgbClr val="FF0000"/>
              </a:buClr>
            </a:pPr>
            <a:r>
              <a:rPr lang="pl-PL" sz="1600" b="0" dirty="0" smtClean="0">
                <a:latin typeface="Calibri" pitchFamily="34" charset="0"/>
              </a:rPr>
              <a:t>587,6</a:t>
            </a:r>
          </a:p>
        </p:txBody>
      </p:sp>
      <p:sp>
        <p:nvSpPr>
          <p:cNvPr id="7" name="Prostokąt 6"/>
          <p:cNvSpPr/>
          <p:nvPr/>
        </p:nvSpPr>
        <p:spPr>
          <a:xfrm>
            <a:off x="2143108" y="1500174"/>
            <a:ext cx="795508" cy="338554"/>
          </a:xfrm>
          <a:prstGeom prst="rect">
            <a:avLst/>
          </a:prstGeom>
          <a:solidFill>
            <a:srgbClr val="0A3264"/>
          </a:solidFill>
        </p:spPr>
        <p:txBody>
          <a:bodyPr wrap="square">
            <a:spAutoFit/>
          </a:bodyPr>
          <a:lstStyle/>
          <a:p>
            <a:pPr lvl="0" algn="r" eaLnBrk="0" fontAlgn="ctr" hangingPunct="0">
              <a:spcBef>
                <a:spcPct val="20000"/>
              </a:spcBef>
              <a:buClr>
                <a:srgbClr val="FF0000"/>
              </a:buClr>
            </a:pPr>
            <a:r>
              <a:rPr lang="pl-PL" sz="1600" dirty="0" smtClean="0">
                <a:latin typeface="Calibri" pitchFamily="34" charset="0"/>
              </a:rPr>
              <a:t>630,2</a:t>
            </a:r>
          </a:p>
        </p:txBody>
      </p:sp>
      <p:sp>
        <p:nvSpPr>
          <p:cNvPr id="8" name="Prostokąt 7"/>
          <p:cNvSpPr/>
          <p:nvPr/>
        </p:nvSpPr>
        <p:spPr>
          <a:xfrm>
            <a:off x="2928926" y="3143248"/>
            <a:ext cx="724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eaLnBrk="0" fontAlgn="ctr" hangingPunct="0">
              <a:spcBef>
                <a:spcPct val="20000"/>
              </a:spcBef>
              <a:buClr>
                <a:srgbClr val="FF0000"/>
              </a:buClr>
            </a:pPr>
            <a:r>
              <a:rPr lang="pl-PL" sz="1600" b="0" dirty="0" smtClean="0">
                <a:latin typeface="Calibri" pitchFamily="34" charset="0"/>
              </a:rPr>
              <a:t>326,8</a:t>
            </a:r>
          </a:p>
        </p:txBody>
      </p:sp>
      <p:sp>
        <p:nvSpPr>
          <p:cNvPr id="9" name="Prostokąt 8"/>
          <p:cNvSpPr/>
          <p:nvPr/>
        </p:nvSpPr>
        <p:spPr>
          <a:xfrm>
            <a:off x="3357554" y="2857496"/>
            <a:ext cx="795508" cy="338554"/>
          </a:xfrm>
          <a:prstGeom prst="rect">
            <a:avLst/>
          </a:prstGeom>
          <a:solidFill>
            <a:srgbClr val="0A3264"/>
          </a:solidFill>
        </p:spPr>
        <p:txBody>
          <a:bodyPr wrap="square">
            <a:spAutoFit/>
          </a:bodyPr>
          <a:lstStyle/>
          <a:p>
            <a:pPr lvl="0" algn="r" eaLnBrk="0" fontAlgn="ctr" hangingPunct="0">
              <a:spcBef>
                <a:spcPct val="20000"/>
              </a:spcBef>
              <a:buClr>
                <a:srgbClr val="FF0000"/>
              </a:buClr>
            </a:pPr>
            <a:r>
              <a:rPr lang="pl-PL" sz="1600" dirty="0" smtClean="0">
                <a:latin typeface="Calibri" pitchFamily="34" charset="0"/>
              </a:rPr>
              <a:t>332,7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286248" y="3071810"/>
            <a:ext cx="7955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eaLnBrk="0" fontAlgn="ctr" hangingPunct="0">
              <a:spcBef>
                <a:spcPct val="20000"/>
              </a:spcBef>
              <a:buClr>
                <a:srgbClr val="FF0000"/>
              </a:buClr>
            </a:pPr>
            <a:r>
              <a:rPr lang="pl-PL" sz="1600" b="0" dirty="0" smtClean="0">
                <a:latin typeface="Calibri" pitchFamily="34" charset="0"/>
              </a:rPr>
              <a:t>355,3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786314" y="2500306"/>
            <a:ext cx="866946" cy="338554"/>
          </a:xfrm>
          <a:prstGeom prst="rect">
            <a:avLst/>
          </a:prstGeom>
          <a:solidFill>
            <a:srgbClr val="0A3264"/>
          </a:solidFill>
        </p:spPr>
        <p:txBody>
          <a:bodyPr wrap="square">
            <a:spAutoFit/>
          </a:bodyPr>
          <a:lstStyle/>
          <a:p>
            <a:pPr lvl="0" algn="r" eaLnBrk="0" fontAlgn="ctr" hangingPunct="0">
              <a:spcBef>
                <a:spcPct val="20000"/>
              </a:spcBef>
              <a:buClr>
                <a:srgbClr val="FF0000"/>
              </a:buClr>
            </a:pPr>
            <a:r>
              <a:rPr lang="pl-PL" sz="1600" dirty="0" smtClean="0">
                <a:latin typeface="Calibri" pitchFamily="34" charset="0"/>
              </a:rPr>
              <a:t>433,2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643570" y="3429000"/>
            <a:ext cx="9383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eaLnBrk="0" fontAlgn="ctr" hangingPunct="0">
              <a:spcBef>
                <a:spcPct val="20000"/>
              </a:spcBef>
              <a:buClr>
                <a:srgbClr val="FF0000"/>
              </a:buClr>
            </a:pPr>
            <a:r>
              <a:rPr lang="pl-PL" sz="1600" b="0" dirty="0" smtClean="0">
                <a:latin typeface="Calibri" pitchFamily="34" charset="0"/>
              </a:rPr>
              <a:t>272,8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6429388" y="3286124"/>
            <a:ext cx="714380" cy="338554"/>
          </a:xfrm>
          <a:prstGeom prst="rect">
            <a:avLst/>
          </a:prstGeom>
          <a:solidFill>
            <a:srgbClr val="0A3264"/>
          </a:solidFill>
        </p:spPr>
        <p:txBody>
          <a:bodyPr wrap="square">
            <a:spAutoFit/>
          </a:bodyPr>
          <a:lstStyle/>
          <a:p>
            <a:pPr lvl="0" algn="r" eaLnBrk="0" fontAlgn="ctr" hangingPunct="0">
              <a:spcBef>
                <a:spcPct val="20000"/>
              </a:spcBef>
              <a:buClr>
                <a:srgbClr val="FF0000"/>
              </a:buClr>
            </a:pPr>
            <a:r>
              <a:rPr lang="pl-PL" sz="1600" dirty="0" smtClean="0">
                <a:latin typeface="Calibri" pitchFamily="34" charset="0"/>
              </a:rPr>
              <a:t>280,3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6643702" y="4500570"/>
            <a:ext cx="12241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eaLnBrk="0" fontAlgn="ctr" hangingPunct="0">
              <a:spcBef>
                <a:spcPct val="20000"/>
              </a:spcBef>
              <a:buClr>
                <a:srgbClr val="FF0000"/>
              </a:buClr>
            </a:pPr>
            <a:r>
              <a:rPr lang="pl-PL" sz="1600" b="0" dirty="0" smtClean="0">
                <a:latin typeface="Calibri" pitchFamily="34" charset="0"/>
              </a:rPr>
              <a:t>79,6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7643834" y="4214818"/>
            <a:ext cx="963464" cy="338554"/>
          </a:xfrm>
          <a:prstGeom prst="rect">
            <a:avLst/>
          </a:prstGeom>
          <a:solidFill>
            <a:srgbClr val="0A3264"/>
          </a:solidFill>
        </p:spPr>
        <p:txBody>
          <a:bodyPr wrap="square">
            <a:spAutoFit/>
          </a:bodyPr>
          <a:lstStyle/>
          <a:p>
            <a:pPr lvl="0" algn="r" eaLnBrk="0" fontAlgn="ctr" hangingPunct="0">
              <a:spcBef>
                <a:spcPct val="20000"/>
              </a:spcBef>
              <a:buClr>
                <a:srgbClr val="FF0000"/>
              </a:buClr>
            </a:pPr>
            <a:r>
              <a:rPr lang="pl-PL" sz="1600" dirty="0" smtClean="0">
                <a:latin typeface="Calibri" pitchFamily="34" charset="0"/>
              </a:rPr>
              <a:t>114,3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1187624" y="6237312"/>
            <a:ext cx="4104456" cy="338554"/>
          </a:xfrm>
          <a:prstGeom prst="rect">
            <a:avLst/>
          </a:prstGeom>
          <a:solidFill>
            <a:srgbClr val="0A3264"/>
          </a:solidFill>
        </p:spPr>
        <p:txBody>
          <a:bodyPr wrap="square">
            <a:spAutoFit/>
          </a:bodyPr>
          <a:lstStyle/>
          <a:p>
            <a:pPr lvl="0" algn="r" eaLnBrk="0" fontAlgn="ctr" hangingPunct="0">
              <a:spcBef>
                <a:spcPct val="20000"/>
              </a:spcBef>
              <a:buClr>
                <a:srgbClr val="FF0000"/>
              </a:buClr>
            </a:pPr>
            <a:r>
              <a:rPr lang="pl-PL" sz="1600" dirty="0" smtClean="0">
                <a:latin typeface="Calibri" pitchFamily="34" charset="0"/>
              </a:rPr>
              <a:t>Plan </a:t>
            </a:r>
            <a:r>
              <a:rPr lang="pl-PL" sz="1600" smtClean="0">
                <a:latin typeface="Calibri" pitchFamily="34" charset="0"/>
              </a:rPr>
              <a:t>01.01.2019                PROJEKT </a:t>
            </a:r>
            <a:r>
              <a:rPr lang="pl-PL" sz="1600" dirty="0" smtClean="0">
                <a:latin typeface="Calibri" pitchFamily="34" charset="0"/>
              </a:rPr>
              <a:t>2020  </a:t>
            </a:r>
          </a:p>
        </p:txBody>
      </p:sp>
      <p:sp>
        <p:nvSpPr>
          <p:cNvPr id="17" name="Prostokąt 16"/>
          <p:cNvSpPr/>
          <p:nvPr/>
        </p:nvSpPr>
        <p:spPr bwMode="auto">
          <a:xfrm>
            <a:off x="1547664" y="6201308"/>
            <a:ext cx="14401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25200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Prostokąt 17"/>
          <p:cNvSpPr/>
          <p:nvPr/>
        </p:nvSpPr>
        <p:spPr bwMode="auto">
          <a:xfrm>
            <a:off x="3635896" y="6197242"/>
            <a:ext cx="144016" cy="40011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25200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lajd 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2791" cy="6858000"/>
          </a:xfrm>
          <a:prstGeom prst="rect">
            <a:avLst/>
          </a:prstGeom>
        </p:spPr>
      </p:pic>
      <p:graphicFrame>
        <p:nvGraphicFramePr>
          <p:cNvPr id="4" name="Wykres 3"/>
          <p:cNvGraphicFramePr/>
          <p:nvPr/>
        </p:nvGraphicFramePr>
        <p:xfrm>
          <a:off x="755576" y="1556792"/>
          <a:ext cx="821296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rostokąt 4"/>
          <p:cNvSpPr/>
          <p:nvPr/>
        </p:nvSpPr>
        <p:spPr>
          <a:xfrm>
            <a:off x="2987824" y="260648"/>
            <a:ext cx="5940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l-PL" dirty="0" smtClean="0">
                <a:solidFill>
                  <a:srgbClr val="0070C0"/>
                </a:solidFill>
                <a:latin typeface="Calibri" pitchFamily="34" charset="0"/>
              </a:rPr>
              <a:t>DYNAMIKA DOCHODÓW Z PIT W LATACH 2017 - 2020</a:t>
            </a:r>
            <a:endParaRPr lang="pl-PL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691680" y="23488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>
                <a:solidFill>
                  <a:srgbClr val="FFFF00"/>
                </a:solidFill>
                <a:latin typeface="Calibri" pitchFamily="34" charset="0"/>
              </a:rPr>
              <a:t>Wzrost o 174 mln zł</a:t>
            </a:r>
            <a:endParaRPr lang="pl-PL" sz="18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lajd 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791" y="0"/>
            <a:ext cx="9172791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987824" y="260648"/>
            <a:ext cx="5940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l-PL" dirty="0" smtClean="0">
                <a:solidFill>
                  <a:srgbClr val="0070C0"/>
                </a:solidFill>
                <a:latin typeface="Calibri" pitchFamily="34" charset="0"/>
              </a:rPr>
              <a:t>DOTACJE 2019 – 2020 (w mln zł) </a:t>
            </a:r>
            <a:endParaRPr lang="pl-PL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43608" y="1196752"/>
          <a:ext cx="7908429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lajd 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2791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987824" y="260648"/>
            <a:ext cx="5940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l-PL" dirty="0" smtClean="0">
                <a:solidFill>
                  <a:srgbClr val="003399"/>
                </a:solidFill>
                <a:latin typeface="Calibri" pitchFamily="34" charset="0"/>
              </a:rPr>
              <a:t>WYDATKI OGÓŁEM W 2020 (w mln zł) </a:t>
            </a:r>
            <a:endParaRPr lang="pl-PL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5" name="Object 177"/>
          <p:cNvGraphicFramePr>
            <a:graphicFrameLocks noChangeAspect="1"/>
          </p:cNvGraphicFramePr>
          <p:nvPr/>
        </p:nvGraphicFramePr>
        <p:xfrm>
          <a:off x="-540568" y="620688"/>
          <a:ext cx="10429917" cy="6747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1755775" y="2735263"/>
          <a:ext cx="7358063" cy="386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8861425" y="6553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fld id="{C7E27439-FDC7-4358-BBD2-8122BDA4E0C5}" type="slidenum">
              <a:rPr lang="pl-PL" sz="1400" b="0">
                <a:solidFill>
                  <a:srgbClr val="000000"/>
                </a:solidFill>
              </a:rPr>
              <a:pPr algn="r"/>
              <a:t>8</a:t>
            </a:fld>
            <a:endParaRPr lang="pl-PL" sz="1400" b="0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1619250" y="6553200"/>
            <a:ext cx="223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l-PL" sz="1400" b="0">
                <a:solidFill>
                  <a:schemeClr val="bg1"/>
                </a:solidFill>
              </a:rPr>
              <a:t>i</a:t>
            </a:r>
          </a:p>
        </p:txBody>
      </p:sp>
      <p:pic>
        <p:nvPicPr>
          <p:cNvPr id="11" name="Obraz 10" descr="Slajd t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8791" y="0"/>
            <a:ext cx="9172791" cy="6858000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2411760" y="260648"/>
            <a:ext cx="6516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l-PL" dirty="0" smtClean="0">
                <a:solidFill>
                  <a:srgbClr val="0070C0"/>
                </a:solidFill>
                <a:latin typeface="Calibri" pitchFamily="34" charset="0"/>
              </a:rPr>
              <a:t>WYDATKI OGÓŁEM NA ROK 2020 – STRUKTURA (w mln zł)</a:t>
            </a:r>
            <a:endParaRPr lang="pl-PL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956376" y="1844824"/>
            <a:ext cx="1043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l-PL" sz="2400" dirty="0" smtClean="0">
                <a:solidFill>
                  <a:srgbClr val="3366CC"/>
                </a:solidFill>
                <a:latin typeface="Calibri" pitchFamily="34" charset="0"/>
              </a:rPr>
              <a:t>25,9%</a:t>
            </a:r>
            <a:endParaRPr lang="pl-PL" sz="2400" dirty="0">
              <a:solidFill>
                <a:srgbClr val="33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7596336" y="4725144"/>
            <a:ext cx="1043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l-PL" sz="2400" dirty="0" smtClean="0">
                <a:solidFill>
                  <a:srgbClr val="3366CC"/>
                </a:solidFill>
                <a:latin typeface="Calibri" pitchFamily="34" charset="0"/>
              </a:rPr>
              <a:t>19,4%</a:t>
            </a:r>
            <a:endParaRPr lang="pl-PL" sz="2400" dirty="0">
              <a:solidFill>
                <a:srgbClr val="33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436096" y="5157192"/>
            <a:ext cx="1043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l-PL" sz="2400" dirty="0" smtClean="0">
                <a:solidFill>
                  <a:srgbClr val="3366CC"/>
                </a:solidFill>
                <a:latin typeface="Calibri" pitchFamily="34" charset="0"/>
              </a:rPr>
              <a:t>21,9%</a:t>
            </a:r>
            <a:endParaRPr lang="pl-PL" sz="2400" dirty="0">
              <a:solidFill>
                <a:srgbClr val="33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5004048" y="1412776"/>
            <a:ext cx="1043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l-PL" sz="2400" dirty="0" smtClean="0">
                <a:solidFill>
                  <a:srgbClr val="3366CC"/>
                </a:solidFill>
                <a:latin typeface="Calibri" pitchFamily="34" charset="0"/>
              </a:rPr>
              <a:t>11,1%</a:t>
            </a:r>
            <a:endParaRPr lang="pl-PL" sz="2400" dirty="0">
              <a:solidFill>
                <a:srgbClr val="33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088232" y="5343599"/>
            <a:ext cx="1043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l-PL" sz="2400" dirty="0" smtClean="0">
                <a:solidFill>
                  <a:srgbClr val="3366CC"/>
                </a:solidFill>
                <a:latin typeface="Calibri" pitchFamily="34" charset="0"/>
              </a:rPr>
              <a:t>7,4%</a:t>
            </a:r>
            <a:endParaRPr lang="pl-PL" sz="2400" dirty="0">
              <a:solidFill>
                <a:srgbClr val="33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1763688" y="3789040"/>
            <a:ext cx="1043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l-PL" sz="2400" dirty="0" smtClean="0">
                <a:solidFill>
                  <a:srgbClr val="3366CC"/>
                </a:solidFill>
                <a:latin typeface="Calibri" pitchFamily="34" charset="0"/>
              </a:rPr>
              <a:t>6,1%</a:t>
            </a:r>
            <a:endParaRPr lang="pl-PL" sz="2400" dirty="0">
              <a:solidFill>
                <a:srgbClr val="33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1728192" y="2636912"/>
            <a:ext cx="1043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l-PL" sz="2400" dirty="0" smtClean="0">
                <a:solidFill>
                  <a:srgbClr val="3366CC"/>
                </a:solidFill>
                <a:latin typeface="Calibri" pitchFamily="34" charset="0"/>
              </a:rPr>
              <a:t>5,5%</a:t>
            </a:r>
            <a:endParaRPr lang="pl-PL" sz="2400" dirty="0">
              <a:solidFill>
                <a:srgbClr val="33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2843808" y="1556792"/>
            <a:ext cx="1043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l-PL" sz="2400" dirty="0" smtClean="0">
                <a:solidFill>
                  <a:srgbClr val="3366CC"/>
                </a:solidFill>
                <a:latin typeface="Calibri" pitchFamily="34" charset="0"/>
              </a:rPr>
              <a:t>2,8%</a:t>
            </a:r>
            <a:endParaRPr lang="pl-PL" sz="2400" dirty="0">
              <a:solidFill>
                <a:srgbClr val="33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7786710" y="5000636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l-PL" dirty="0" smtClean="0">
                <a:solidFill>
                  <a:srgbClr val="FF0000"/>
                </a:solidFill>
                <a:latin typeface="Calibri" pitchFamily="34" charset="0"/>
              </a:rPr>
              <a:t>1 094 </a:t>
            </a:r>
            <a:endParaRPr lang="pl-PL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5643570" y="5500702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l-PL" dirty="0" smtClean="0">
                <a:solidFill>
                  <a:srgbClr val="FF0000"/>
                </a:solidFill>
                <a:latin typeface="Calibri" pitchFamily="34" charset="0"/>
              </a:rPr>
              <a:t>1 232 </a:t>
            </a:r>
            <a:endParaRPr lang="pl-PL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2428860" y="5643578"/>
            <a:ext cx="1597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l-PL" dirty="0" smtClean="0">
                <a:solidFill>
                  <a:srgbClr val="FF0000"/>
                </a:solidFill>
                <a:latin typeface="Calibri" pitchFamily="34" charset="0"/>
              </a:rPr>
              <a:t>418</a:t>
            </a:r>
            <a:endParaRPr lang="pl-PL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2071670" y="4143380"/>
            <a:ext cx="14517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l-PL" dirty="0" smtClean="0">
                <a:solidFill>
                  <a:srgbClr val="FF0000"/>
                </a:solidFill>
                <a:latin typeface="Calibri" pitchFamily="34" charset="0"/>
              </a:rPr>
              <a:t>345</a:t>
            </a:r>
            <a:endParaRPr lang="pl-PL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2071670" y="2928934"/>
            <a:ext cx="1071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l-PL" dirty="0" smtClean="0">
                <a:solidFill>
                  <a:srgbClr val="FF0000"/>
                </a:solidFill>
                <a:latin typeface="Calibri" pitchFamily="34" charset="0"/>
              </a:rPr>
              <a:t>309 </a:t>
            </a:r>
            <a:endParaRPr lang="pl-PL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3214678" y="1857364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l-PL" dirty="0" smtClean="0">
                <a:solidFill>
                  <a:srgbClr val="FF0000"/>
                </a:solidFill>
                <a:latin typeface="Calibri" pitchFamily="34" charset="0"/>
              </a:rPr>
              <a:t>157   </a:t>
            </a:r>
            <a:endParaRPr lang="pl-PL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31" name="Object 13"/>
          <p:cNvGraphicFramePr>
            <a:graphicFrameLocks noChangeAspect="1"/>
          </p:cNvGraphicFramePr>
          <p:nvPr/>
        </p:nvGraphicFramePr>
        <p:xfrm>
          <a:off x="1428728" y="-294325"/>
          <a:ext cx="7538610" cy="715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lajd t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791" y="0"/>
            <a:ext cx="9172791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411760" y="260648"/>
            <a:ext cx="6516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l-PL" dirty="0" smtClean="0">
                <a:solidFill>
                  <a:srgbClr val="003399"/>
                </a:solidFill>
                <a:latin typeface="Calibri" pitchFamily="34" charset="0"/>
              </a:rPr>
              <a:t>WYDATKI BIEŻĄCE – WYBRANE DZIAŁY 2019/2020 (w mln zł) </a:t>
            </a:r>
            <a:endParaRPr lang="pl-PL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323528" y="1340768"/>
          <a:ext cx="8668072" cy="523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arstwy szkła - TZ">
  <a:themeElements>
    <a:clrScheme name="1_Warstwy szkła - TZ 6">
      <a:dk1>
        <a:srgbClr val="48486A"/>
      </a:dk1>
      <a:lt1>
        <a:srgbClr val="FFFFFF"/>
      </a:lt1>
      <a:dk2>
        <a:srgbClr val="000099"/>
      </a:dk2>
      <a:lt2>
        <a:srgbClr val="F8F8F8"/>
      </a:lt2>
      <a:accent1>
        <a:srgbClr val="6699FF"/>
      </a:accent1>
      <a:accent2>
        <a:srgbClr val="0000FF"/>
      </a:accent2>
      <a:accent3>
        <a:srgbClr val="AAAACA"/>
      </a:accent3>
      <a:accent4>
        <a:srgbClr val="DADADA"/>
      </a:accent4>
      <a:accent5>
        <a:srgbClr val="B8CAFF"/>
      </a:accent5>
      <a:accent6>
        <a:srgbClr val="0000E7"/>
      </a:accent6>
      <a:hlink>
        <a:srgbClr val="3DCCFF"/>
      </a:hlink>
      <a:folHlink>
        <a:srgbClr val="CCECFF"/>
      </a:folHlink>
    </a:clrScheme>
    <a:fontScheme name="1_Warstwy szkła - 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25200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25200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arstwy szkła - TZ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rstwy szkła - TZ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rstwy szkła - TZ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rstwy szkła - TZ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rstwy szkła - TZ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rstwy szkła - TZ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rstwy szkła - TZ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rstwy szkła - TZ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fundusze_strukturalne-tz</Template>
  <TotalTime>25597</TotalTime>
  <Words>391</Words>
  <Application>Microsoft Office PowerPoint</Application>
  <PresentationFormat>Pokaz na ekranie (4:3)</PresentationFormat>
  <Paragraphs>114</Paragraphs>
  <Slides>14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6" baseType="lpstr">
      <vt:lpstr>1_Warstwy szkła - TZ</vt:lpstr>
      <vt:lpstr>CorelDRAW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Company>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MOI</dc:creator>
  <cp:lastModifiedBy>ummaob01</cp:lastModifiedBy>
  <cp:revision>3136</cp:revision>
  <dcterms:created xsi:type="dcterms:W3CDTF">2004-03-11T15:25:39Z</dcterms:created>
  <dcterms:modified xsi:type="dcterms:W3CDTF">2019-11-19T10:52:50Z</dcterms:modified>
</cp:coreProperties>
</file>